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7" r:id="rId3"/>
    <p:sldId id="259" r:id="rId4"/>
    <p:sldId id="294" r:id="rId5"/>
    <p:sldId id="271" r:id="rId6"/>
    <p:sldId id="287" r:id="rId7"/>
    <p:sldId id="296" r:id="rId8"/>
    <p:sldId id="261" r:id="rId9"/>
    <p:sldId id="262" r:id="rId10"/>
    <p:sldId id="263" r:id="rId11"/>
    <p:sldId id="272" r:id="rId12"/>
    <p:sldId id="273" r:id="rId13"/>
    <p:sldId id="274" r:id="rId14"/>
    <p:sldId id="275" r:id="rId15"/>
    <p:sldId id="276" r:id="rId16"/>
    <p:sldId id="277" r:id="rId17"/>
    <p:sldId id="279" r:id="rId18"/>
    <p:sldId id="281" r:id="rId19"/>
    <p:sldId id="280" r:id="rId20"/>
    <p:sldId id="286" r:id="rId21"/>
    <p:sldId id="298" r:id="rId22"/>
    <p:sldId id="299" r:id="rId23"/>
    <p:sldId id="292" r:id="rId24"/>
    <p:sldId id="293" r:id="rId25"/>
    <p:sldId id="291" r:id="rId26"/>
    <p:sldId id="300" r:id="rId27"/>
    <p:sldId id="301" r:id="rId28"/>
    <p:sldId id="302" r:id="rId29"/>
    <p:sldId id="283" r:id="rId30"/>
    <p:sldId id="284" r:id="rId31"/>
    <p:sldId id="290" r:id="rId3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33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56" autoAdjust="0"/>
    <p:restoredTop sz="0" autoAdjust="0"/>
  </p:normalViewPr>
  <p:slideViewPr>
    <p:cSldViewPr snapToGrid="0">
      <p:cViewPr varScale="1">
        <p:scale>
          <a:sx n="67" d="100"/>
          <a:sy n="67" d="100"/>
        </p:scale>
        <p:origin x="76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C9868-062A-44C4-A530-4F786EACBE6F}" type="datetimeFigureOut">
              <a:rPr kumimoji="1" lang="ja-JP" altLang="en-US" smtClean="0"/>
              <a:t>2018/9/5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4A7AAF-448D-4758-B5BF-18D40C1F4A76}" type="slidenum">
              <a:rPr kumimoji="1" lang="ja-JP" altLang="en-US" smtClean="0"/>
              <a:t>‹#›</a:t>
            </a:fld>
            <a:endParaRPr kumimoji="1" lang="ja-JP" altLang="en-US"/>
          </a:p>
        </p:txBody>
      </p:sp>
    </p:spTree>
    <p:extLst>
      <p:ext uri="{BB962C8B-B14F-4D97-AF65-F5344CB8AC3E}">
        <p14:creationId xmlns:p14="http://schemas.microsoft.com/office/powerpoint/2010/main" val="36931297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F4A7AAF-448D-4758-B5BF-18D40C1F4A76}" type="slidenum">
              <a:rPr kumimoji="1" lang="ja-JP" altLang="en-US" smtClean="0"/>
              <a:t>1</a:t>
            </a:fld>
            <a:endParaRPr kumimoji="1" lang="ja-JP" altLang="en-US"/>
          </a:p>
        </p:txBody>
      </p:sp>
    </p:spTree>
    <p:extLst>
      <p:ext uri="{BB962C8B-B14F-4D97-AF65-F5344CB8AC3E}">
        <p14:creationId xmlns:p14="http://schemas.microsoft.com/office/powerpoint/2010/main" val="3790520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uFillTx/>
            </a:endParaRPr>
          </a:p>
        </p:txBody>
      </p:sp>
      <p:sp>
        <p:nvSpPr>
          <p:cNvPr id="4" name="スライド番号プレースホルダー 3"/>
          <p:cNvSpPr>
            <a:spLocks noGrp="1"/>
          </p:cNvSpPr>
          <p:nvPr>
            <p:ph type="sldNum" sz="quarter" idx="10"/>
          </p:nvPr>
        </p:nvSpPr>
        <p:spPr/>
        <p:txBody>
          <a:bodyPr/>
          <a:lstStyle/>
          <a:p>
            <a:fld id="{B18EDDF1-D7CF-4DDF-ACA3-C64109D7785B}" type="slidenum">
              <a:rPr kumimoji="1" lang="ja-JP" altLang="en-US" smtClean="0">
                <a:uFillTx/>
              </a:rPr>
              <a:t>11</a:t>
            </a:fld>
            <a:endParaRPr kumimoji="1" lang="ja-JP" altLang="en-US">
              <a:uFillTx/>
            </a:endParaRPr>
          </a:p>
        </p:txBody>
      </p:sp>
    </p:spTree>
    <p:extLst>
      <p:ext uri="{BB962C8B-B14F-4D97-AF65-F5344CB8AC3E}">
        <p14:creationId xmlns:p14="http://schemas.microsoft.com/office/powerpoint/2010/main" val="42684970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37D61E05-3220-4F73-B309-25D3FB4C9D2C}"/>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xmlns="" id="{8B7D0B84-3F38-4CE1-BBA8-4BEC464400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xmlns="" id="{60B5A1D4-FA22-4121-BA34-F9FC92DDA272}"/>
              </a:ext>
            </a:extLst>
          </p:cNvPr>
          <p:cNvSpPr>
            <a:spLocks noGrp="1"/>
          </p:cNvSpPr>
          <p:nvPr>
            <p:ph type="dt" sz="half" idx="10"/>
          </p:nvPr>
        </p:nvSpPr>
        <p:spPr/>
        <p:txBody>
          <a:bodyPr/>
          <a:lstStyle/>
          <a:p>
            <a:fld id="{CEB2F235-DCF0-44D6-BD70-416907796DF1}" type="datetime1">
              <a:rPr kumimoji="1" lang="ja-JP" altLang="en-US" smtClean="0"/>
              <a:t>2018/9/5</a:t>
            </a:fld>
            <a:endParaRPr kumimoji="1" lang="ja-JP" altLang="en-US"/>
          </a:p>
        </p:txBody>
      </p:sp>
      <p:sp>
        <p:nvSpPr>
          <p:cNvPr id="5" name="フッター プレースホルダー 4">
            <a:extLst>
              <a:ext uri="{FF2B5EF4-FFF2-40B4-BE49-F238E27FC236}">
                <a16:creationId xmlns:a16="http://schemas.microsoft.com/office/drawing/2014/main" xmlns="" id="{D0EEDEA5-9E82-4494-9AC6-6142994E7A5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EE9E7AE9-E22B-46AD-8ACD-4D4BB9AA8DFC}"/>
              </a:ext>
            </a:extLst>
          </p:cNvPr>
          <p:cNvSpPr>
            <a:spLocks noGrp="1"/>
          </p:cNvSpPr>
          <p:nvPr>
            <p:ph type="sldNum" sz="quarter" idx="12"/>
          </p:nvPr>
        </p:nvSpPr>
        <p:spPr/>
        <p:txBody>
          <a:bodyPr/>
          <a:lstStyle/>
          <a:p>
            <a:fld id="{25A749F5-9D3F-47A0-9E4E-4B171E76814C}" type="slidenum">
              <a:rPr kumimoji="1" lang="ja-JP" altLang="en-US" smtClean="0"/>
              <a:t>‹#›</a:t>
            </a:fld>
            <a:endParaRPr kumimoji="1" lang="ja-JP" altLang="en-US"/>
          </a:p>
        </p:txBody>
      </p:sp>
    </p:spTree>
    <p:extLst>
      <p:ext uri="{BB962C8B-B14F-4D97-AF65-F5344CB8AC3E}">
        <p14:creationId xmlns:p14="http://schemas.microsoft.com/office/powerpoint/2010/main" val="1673681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F4D209A-4408-4258-97A0-3D61B7F343AF}"/>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xmlns="" id="{A166F33A-860C-4E68-9304-FBFFD002723A}"/>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B13EB26F-819D-4F9D-B58F-B4DBCBB23A04}"/>
              </a:ext>
            </a:extLst>
          </p:cNvPr>
          <p:cNvSpPr>
            <a:spLocks noGrp="1"/>
          </p:cNvSpPr>
          <p:nvPr>
            <p:ph type="dt" sz="half" idx="10"/>
          </p:nvPr>
        </p:nvSpPr>
        <p:spPr/>
        <p:txBody>
          <a:bodyPr/>
          <a:lstStyle/>
          <a:p>
            <a:fld id="{B0D11E37-2E37-45DE-BDA0-2A2DF712B71E}" type="datetime1">
              <a:rPr kumimoji="1" lang="ja-JP" altLang="en-US" smtClean="0"/>
              <a:t>2018/9/5</a:t>
            </a:fld>
            <a:endParaRPr kumimoji="1" lang="ja-JP" altLang="en-US"/>
          </a:p>
        </p:txBody>
      </p:sp>
      <p:sp>
        <p:nvSpPr>
          <p:cNvPr id="5" name="フッター プレースホルダー 4">
            <a:extLst>
              <a:ext uri="{FF2B5EF4-FFF2-40B4-BE49-F238E27FC236}">
                <a16:creationId xmlns:a16="http://schemas.microsoft.com/office/drawing/2014/main" xmlns="" id="{2BBF5918-445A-44BC-A750-BA251A1CB67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7DC40954-684E-40A2-9483-58C553ED70A5}"/>
              </a:ext>
            </a:extLst>
          </p:cNvPr>
          <p:cNvSpPr>
            <a:spLocks noGrp="1"/>
          </p:cNvSpPr>
          <p:nvPr>
            <p:ph type="sldNum" sz="quarter" idx="12"/>
          </p:nvPr>
        </p:nvSpPr>
        <p:spPr/>
        <p:txBody>
          <a:bodyPr/>
          <a:lstStyle/>
          <a:p>
            <a:fld id="{25A749F5-9D3F-47A0-9E4E-4B171E76814C}" type="slidenum">
              <a:rPr kumimoji="1" lang="ja-JP" altLang="en-US" smtClean="0"/>
              <a:t>‹#›</a:t>
            </a:fld>
            <a:endParaRPr kumimoji="1" lang="ja-JP" altLang="en-US"/>
          </a:p>
        </p:txBody>
      </p:sp>
    </p:spTree>
    <p:extLst>
      <p:ext uri="{BB962C8B-B14F-4D97-AF65-F5344CB8AC3E}">
        <p14:creationId xmlns:p14="http://schemas.microsoft.com/office/powerpoint/2010/main" val="9506722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xmlns="" id="{674EE950-2476-4520-AD98-65525C86B1BE}"/>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xmlns="" id="{E8B5D6FB-06F9-464E-99ED-552BD3EC869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5C317350-4CF3-43B7-A55F-4A2040B7F95A}"/>
              </a:ext>
            </a:extLst>
          </p:cNvPr>
          <p:cNvSpPr>
            <a:spLocks noGrp="1"/>
          </p:cNvSpPr>
          <p:nvPr>
            <p:ph type="dt" sz="half" idx="10"/>
          </p:nvPr>
        </p:nvSpPr>
        <p:spPr/>
        <p:txBody>
          <a:bodyPr/>
          <a:lstStyle/>
          <a:p>
            <a:fld id="{40B3457B-9BB9-4420-9938-AAEF0FC58D52}" type="datetime1">
              <a:rPr kumimoji="1" lang="ja-JP" altLang="en-US" smtClean="0"/>
              <a:t>2018/9/5</a:t>
            </a:fld>
            <a:endParaRPr kumimoji="1" lang="ja-JP" altLang="en-US"/>
          </a:p>
        </p:txBody>
      </p:sp>
      <p:sp>
        <p:nvSpPr>
          <p:cNvPr id="5" name="フッター プレースホルダー 4">
            <a:extLst>
              <a:ext uri="{FF2B5EF4-FFF2-40B4-BE49-F238E27FC236}">
                <a16:creationId xmlns:a16="http://schemas.microsoft.com/office/drawing/2014/main" xmlns="" id="{170F735D-AAB9-4EDB-97CC-3E7AC4FCD9F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52FD98CC-B1BE-4D88-9A31-91EDF2AE3D37}"/>
              </a:ext>
            </a:extLst>
          </p:cNvPr>
          <p:cNvSpPr>
            <a:spLocks noGrp="1"/>
          </p:cNvSpPr>
          <p:nvPr>
            <p:ph type="sldNum" sz="quarter" idx="12"/>
          </p:nvPr>
        </p:nvSpPr>
        <p:spPr/>
        <p:txBody>
          <a:bodyPr/>
          <a:lstStyle/>
          <a:p>
            <a:fld id="{25A749F5-9D3F-47A0-9E4E-4B171E76814C}" type="slidenum">
              <a:rPr kumimoji="1" lang="ja-JP" altLang="en-US" smtClean="0"/>
              <a:t>‹#›</a:t>
            </a:fld>
            <a:endParaRPr kumimoji="1" lang="ja-JP" altLang="en-US"/>
          </a:p>
        </p:txBody>
      </p:sp>
    </p:spTree>
    <p:extLst>
      <p:ext uri="{BB962C8B-B14F-4D97-AF65-F5344CB8AC3E}">
        <p14:creationId xmlns:p14="http://schemas.microsoft.com/office/powerpoint/2010/main" val="210409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FB3E63DC-1080-471A-BDDE-291BAA774F3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935BDDFC-C3EE-4A08-85D2-398DF879FE82}"/>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0F51C4B2-19C3-4086-B82C-E831149F6945}"/>
              </a:ext>
            </a:extLst>
          </p:cNvPr>
          <p:cNvSpPr>
            <a:spLocks noGrp="1"/>
          </p:cNvSpPr>
          <p:nvPr>
            <p:ph type="dt" sz="half" idx="10"/>
          </p:nvPr>
        </p:nvSpPr>
        <p:spPr/>
        <p:txBody>
          <a:bodyPr/>
          <a:lstStyle/>
          <a:p>
            <a:fld id="{AFF1A7D5-5C78-4C6E-8B81-6026D9408FF9}" type="datetime1">
              <a:rPr kumimoji="1" lang="ja-JP" altLang="en-US" smtClean="0"/>
              <a:t>2018/9/5</a:t>
            </a:fld>
            <a:endParaRPr kumimoji="1" lang="ja-JP" altLang="en-US"/>
          </a:p>
        </p:txBody>
      </p:sp>
      <p:sp>
        <p:nvSpPr>
          <p:cNvPr id="5" name="フッター プレースホルダー 4">
            <a:extLst>
              <a:ext uri="{FF2B5EF4-FFF2-40B4-BE49-F238E27FC236}">
                <a16:creationId xmlns:a16="http://schemas.microsoft.com/office/drawing/2014/main" xmlns="" id="{03A70AB9-B433-4E14-A9B0-5E274BBE720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7A11E3D1-C671-4B20-BB2F-117B4FDC71F3}"/>
              </a:ext>
            </a:extLst>
          </p:cNvPr>
          <p:cNvSpPr>
            <a:spLocks noGrp="1"/>
          </p:cNvSpPr>
          <p:nvPr>
            <p:ph type="sldNum" sz="quarter" idx="12"/>
          </p:nvPr>
        </p:nvSpPr>
        <p:spPr/>
        <p:txBody>
          <a:bodyPr/>
          <a:lstStyle/>
          <a:p>
            <a:fld id="{25A749F5-9D3F-47A0-9E4E-4B171E76814C}" type="slidenum">
              <a:rPr kumimoji="1" lang="ja-JP" altLang="en-US" smtClean="0"/>
              <a:t>‹#›</a:t>
            </a:fld>
            <a:endParaRPr kumimoji="1" lang="ja-JP" altLang="en-US"/>
          </a:p>
        </p:txBody>
      </p:sp>
    </p:spTree>
    <p:extLst>
      <p:ext uri="{BB962C8B-B14F-4D97-AF65-F5344CB8AC3E}">
        <p14:creationId xmlns:p14="http://schemas.microsoft.com/office/powerpoint/2010/main" val="28138160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267C45EA-8ACD-4FD5-8613-9E88804E0438}"/>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1710BF3B-5105-4E58-9DE9-199F4DD09C1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xmlns="" id="{BFF4ADC6-E896-4776-B1E0-E8B156A5478A}"/>
              </a:ext>
            </a:extLst>
          </p:cNvPr>
          <p:cNvSpPr>
            <a:spLocks noGrp="1"/>
          </p:cNvSpPr>
          <p:nvPr>
            <p:ph type="dt" sz="half" idx="10"/>
          </p:nvPr>
        </p:nvSpPr>
        <p:spPr/>
        <p:txBody>
          <a:bodyPr/>
          <a:lstStyle/>
          <a:p>
            <a:fld id="{6D5367F5-189E-49F5-9EEC-44338C93CDF6}" type="datetime1">
              <a:rPr kumimoji="1" lang="ja-JP" altLang="en-US" smtClean="0"/>
              <a:t>2018/9/5</a:t>
            </a:fld>
            <a:endParaRPr kumimoji="1" lang="ja-JP" altLang="en-US"/>
          </a:p>
        </p:txBody>
      </p:sp>
      <p:sp>
        <p:nvSpPr>
          <p:cNvPr id="5" name="フッター プレースホルダー 4">
            <a:extLst>
              <a:ext uri="{FF2B5EF4-FFF2-40B4-BE49-F238E27FC236}">
                <a16:creationId xmlns:a16="http://schemas.microsoft.com/office/drawing/2014/main" xmlns="" id="{5C92E242-51E1-425B-AC68-CD4ED4A028F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BD348EA8-EDF7-4B3F-8D51-CAED8479C50A}"/>
              </a:ext>
            </a:extLst>
          </p:cNvPr>
          <p:cNvSpPr>
            <a:spLocks noGrp="1"/>
          </p:cNvSpPr>
          <p:nvPr>
            <p:ph type="sldNum" sz="quarter" idx="12"/>
          </p:nvPr>
        </p:nvSpPr>
        <p:spPr/>
        <p:txBody>
          <a:bodyPr/>
          <a:lstStyle/>
          <a:p>
            <a:fld id="{25A749F5-9D3F-47A0-9E4E-4B171E76814C}" type="slidenum">
              <a:rPr kumimoji="1" lang="ja-JP" altLang="en-US" smtClean="0"/>
              <a:t>‹#›</a:t>
            </a:fld>
            <a:endParaRPr kumimoji="1" lang="ja-JP" altLang="en-US"/>
          </a:p>
        </p:txBody>
      </p:sp>
    </p:spTree>
    <p:extLst>
      <p:ext uri="{BB962C8B-B14F-4D97-AF65-F5344CB8AC3E}">
        <p14:creationId xmlns:p14="http://schemas.microsoft.com/office/powerpoint/2010/main" val="446368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E338AC1A-15F0-45DC-8017-54502684AE1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DEC66B99-E7BF-4DB4-95AA-E022C88C8F7B}"/>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xmlns="" id="{36211F35-B46D-4E6C-A92B-B6D0A03EFDED}"/>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xmlns="" id="{FC5CCA12-9A84-422F-9011-134A66274921}"/>
              </a:ext>
            </a:extLst>
          </p:cNvPr>
          <p:cNvSpPr>
            <a:spLocks noGrp="1"/>
          </p:cNvSpPr>
          <p:nvPr>
            <p:ph type="dt" sz="half" idx="10"/>
          </p:nvPr>
        </p:nvSpPr>
        <p:spPr/>
        <p:txBody>
          <a:bodyPr/>
          <a:lstStyle/>
          <a:p>
            <a:fld id="{A8777989-D32E-4B83-AC58-AD7A88BB6FB0}" type="datetime1">
              <a:rPr kumimoji="1" lang="ja-JP" altLang="en-US" smtClean="0"/>
              <a:t>2018/9/5</a:t>
            </a:fld>
            <a:endParaRPr kumimoji="1" lang="ja-JP" altLang="en-US"/>
          </a:p>
        </p:txBody>
      </p:sp>
      <p:sp>
        <p:nvSpPr>
          <p:cNvPr id="6" name="フッター プレースホルダー 5">
            <a:extLst>
              <a:ext uri="{FF2B5EF4-FFF2-40B4-BE49-F238E27FC236}">
                <a16:creationId xmlns:a16="http://schemas.microsoft.com/office/drawing/2014/main" xmlns="" id="{7ECC83CE-35CC-427A-9813-3CA86402D87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70F01BE5-7018-44A1-AC68-3F29032D35E6}"/>
              </a:ext>
            </a:extLst>
          </p:cNvPr>
          <p:cNvSpPr>
            <a:spLocks noGrp="1"/>
          </p:cNvSpPr>
          <p:nvPr>
            <p:ph type="sldNum" sz="quarter" idx="12"/>
          </p:nvPr>
        </p:nvSpPr>
        <p:spPr/>
        <p:txBody>
          <a:bodyPr/>
          <a:lstStyle/>
          <a:p>
            <a:fld id="{25A749F5-9D3F-47A0-9E4E-4B171E76814C}" type="slidenum">
              <a:rPr kumimoji="1" lang="ja-JP" altLang="en-US" smtClean="0"/>
              <a:t>‹#›</a:t>
            </a:fld>
            <a:endParaRPr kumimoji="1" lang="ja-JP" altLang="en-US"/>
          </a:p>
        </p:txBody>
      </p:sp>
    </p:spTree>
    <p:extLst>
      <p:ext uri="{BB962C8B-B14F-4D97-AF65-F5344CB8AC3E}">
        <p14:creationId xmlns:p14="http://schemas.microsoft.com/office/powerpoint/2010/main" val="2152950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2CC5F63B-0763-4242-828C-EB0C49D800C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F7BE8704-07D3-409D-A684-BEBF74E18E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xmlns="" id="{0DF1F58B-2B24-4E1B-8646-CA46D2AA3E94}"/>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xmlns="" id="{8692D62F-CC36-4E55-ADB5-32B64158C5F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xmlns="" id="{F44CEE38-D7D1-445D-A638-8CFC667D3E90}"/>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xmlns="" id="{0AF871AA-58BA-4169-BC44-BE2A77DC39B9}"/>
              </a:ext>
            </a:extLst>
          </p:cNvPr>
          <p:cNvSpPr>
            <a:spLocks noGrp="1"/>
          </p:cNvSpPr>
          <p:nvPr>
            <p:ph type="dt" sz="half" idx="10"/>
          </p:nvPr>
        </p:nvSpPr>
        <p:spPr/>
        <p:txBody>
          <a:bodyPr/>
          <a:lstStyle/>
          <a:p>
            <a:fld id="{2097442B-8D58-43B7-8F60-030033218300}" type="datetime1">
              <a:rPr kumimoji="1" lang="ja-JP" altLang="en-US" smtClean="0"/>
              <a:t>2018/9/5</a:t>
            </a:fld>
            <a:endParaRPr kumimoji="1" lang="ja-JP" altLang="en-US"/>
          </a:p>
        </p:txBody>
      </p:sp>
      <p:sp>
        <p:nvSpPr>
          <p:cNvPr id="8" name="フッター プレースホルダー 7">
            <a:extLst>
              <a:ext uri="{FF2B5EF4-FFF2-40B4-BE49-F238E27FC236}">
                <a16:creationId xmlns:a16="http://schemas.microsoft.com/office/drawing/2014/main" xmlns="" id="{A524D612-E4D3-4453-8E51-7BFBE599A5DC}"/>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xmlns="" id="{AC23F88A-76A7-4977-A951-8ED03CA35348}"/>
              </a:ext>
            </a:extLst>
          </p:cNvPr>
          <p:cNvSpPr>
            <a:spLocks noGrp="1"/>
          </p:cNvSpPr>
          <p:nvPr>
            <p:ph type="sldNum" sz="quarter" idx="12"/>
          </p:nvPr>
        </p:nvSpPr>
        <p:spPr/>
        <p:txBody>
          <a:bodyPr/>
          <a:lstStyle/>
          <a:p>
            <a:fld id="{25A749F5-9D3F-47A0-9E4E-4B171E76814C}" type="slidenum">
              <a:rPr kumimoji="1" lang="ja-JP" altLang="en-US" smtClean="0"/>
              <a:t>‹#›</a:t>
            </a:fld>
            <a:endParaRPr kumimoji="1" lang="ja-JP" altLang="en-US"/>
          </a:p>
        </p:txBody>
      </p:sp>
    </p:spTree>
    <p:extLst>
      <p:ext uri="{BB962C8B-B14F-4D97-AF65-F5344CB8AC3E}">
        <p14:creationId xmlns:p14="http://schemas.microsoft.com/office/powerpoint/2010/main" val="9654030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1C179E3-B5B3-4EA6-850B-86D7086257C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xmlns="" id="{4262CA98-6550-4AE7-BAC6-5FBF9A389609}"/>
              </a:ext>
            </a:extLst>
          </p:cNvPr>
          <p:cNvSpPr>
            <a:spLocks noGrp="1"/>
          </p:cNvSpPr>
          <p:nvPr>
            <p:ph type="dt" sz="half" idx="10"/>
          </p:nvPr>
        </p:nvSpPr>
        <p:spPr/>
        <p:txBody>
          <a:bodyPr/>
          <a:lstStyle/>
          <a:p>
            <a:fld id="{8A6A5A3E-6655-4009-967D-7600D43DD864}" type="datetime1">
              <a:rPr kumimoji="1" lang="ja-JP" altLang="en-US" smtClean="0"/>
              <a:t>2018/9/5</a:t>
            </a:fld>
            <a:endParaRPr kumimoji="1" lang="ja-JP" altLang="en-US"/>
          </a:p>
        </p:txBody>
      </p:sp>
      <p:sp>
        <p:nvSpPr>
          <p:cNvPr id="4" name="フッター プレースホルダー 3">
            <a:extLst>
              <a:ext uri="{FF2B5EF4-FFF2-40B4-BE49-F238E27FC236}">
                <a16:creationId xmlns:a16="http://schemas.microsoft.com/office/drawing/2014/main" xmlns="" id="{BB476B4D-4B1A-48D5-8BE1-74E06B04056F}"/>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xmlns="" id="{55B7CD74-1904-44FA-A08F-2D601D0238D5}"/>
              </a:ext>
            </a:extLst>
          </p:cNvPr>
          <p:cNvSpPr>
            <a:spLocks noGrp="1"/>
          </p:cNvSpPr>
          <p:nvPr>
            <p:ph type="sldNum" sz="quarter" idx="12"/>
          </p:nvPr>
        </p:nvSpPr>
        <p:spPr/>
        <p:txBody>
          <a:bodyPr/>
          <a:lstStyle/>
          <a:p>
            <a:fld id="{25A749F5-9D3F-47A0-9E4E-4B171E76814C}" type="slidenum">
              <a:rPr kumimoji="1" lang="ja-JP" altLang="en-US" smtClean="0"/>
              <a:t>‹#›</a:t>
            </a:fld>
            <a:endParaRPr kumimoji="1" lang="ja-JP" altLang="en-US"/>
          </a:p>
        </p:txBody>
      </p:sp>
    </p:spTree>
    <p:extLst>
      <p:ext uri="{BB962C8B-B14F-4D97-AF65-F5344CB8AC3E}">
        <p14:creationId xmlns:p14="http://schemas.microsoft.com/office/powerpoint/2010/main" val="1098049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xmlns="" id="{AFE4B6CB-5AC4-48CF-8EA6-6702C020DA88}"/>
              </a:ext>
            </a:extLst>
          </p:cNvPr>
          <p:cNvSpPr>
            <a:spLocks noGrp="1"/>
          </p:cNvSpPr>
          <p:nvPr>
            <p:ph type="dt" sz="half" idx="10"/>
          </p:nvPr>
        </p:nvSpPr>
        <p:spPr/>
        <p:txBody>
          <a:bodyPr/>
          <a:lstStyle/>
          <a:p>
            <a:fld id="{4CC93864-49CC-4C98-B27E-928EC63E6E2C}" type="datetime1">
              <a:rPr kumimoji="1" lang="ja-JP" altLang="en-US" smtClean="0"/>
              <a:t>2018/9/5</a:t>
            </a:fld>
            <a:endParaRPr kumimoji="1" lang="ja-JP" altLang="en-US"/>
          </a:p>
        </p:txBody>
      </p:sp>
      <p:sp>
        <p:nvSpPr>
          <p:cNvPr id="3" name="フッター プレースホルダー 2">
            <a:extLst>
              <a:ext uri="{FF2B5EF4-FFF2-40B4-BE49-F238E27FC236}">
                <a16:creationId xmlns:a16="http://schemas.microsoft.com/office/drawing/2014/main" xmlns="" id="{D2D05305-5A04-48B8-9935-01380370EF3F}"/>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xmlns="" id="{7356A1FA-F0B6-41D4-968B-DBBAE8D6C384}"/>
              </a:ext>
            </a:extLst>
          </p:cNvPr>
          <p:cNvSpPr>
            <a:spLocks noGrp="1"/>
          </p:cNvSpPr>
          <p:nvPr>
            <p:ph type="sldNum" sz="quarter" idx="12"/>
          </p:nvPr>
        </p:nvSpPr>
        <p:spPr/>
        <p:txBody>
          <a:bodyPr/>
          <a:lstStyle/>
          <a:p>
            <a:fld id="{25A749F5-9D3F-47A0-9E4E-4B171E76814C}" type="slidenum">
              <a:rPr kumimoji="1" lang="ja-JP" altLang="en-US" smtClean="0"/>
              <a:t>‹#›</a:t>
            </a:fld>
            <a:endParaRPr kumimoji="1" lang="ja-JP" altLang="en-US"/>
          </a:p>
        </p:txBody>
      </p:sp>
    </p:spTree>
    <p:extLst>
      <p:ext uri="{BB962C8B-B14F-4D97-AF65-F5344CB8AC3E}">
        <p14:creationId xmlns:p14="http://schemas.microsoft.com/office/powerpoint/2010/main" val="476677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1FBFEA2F-A34A-4C51-B096-A35DFAEA0DF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663162AC-2218-4422-817A-7AB07CB6990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xmlns="" id="{63C78749-DC86-4524-9CDF-B240D6A850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xmlns="" id="{E6F7DF88-BE6E-42C2-909A-5BB285CDFD01}"/>
              </a:ext>
            </a:extLst>
          </p:cNvPr>
          <p:cNvSpPr>
            <a:spLocks noGrp="1"/>
          </p:cNvSpPr>
          <p:nvPr>
            <p:ph type="dt" sz="half" idx="10"/>
          </p:nvPr>
        </p:nvSpPr>
        <p:spPr/>
        <p:txBody>
          <a:bodyPr/>
          <a:lstStyle/>
          <a:p>
            <a:fld id="{84FF4876-7873-4F75-BAD3-7589F41BB774}" type="datetime1">
              <a:rPr kumimoji="1" lang="ja-JP" altLang="en-US" smtClean="0"/>
              <a:t>2018/9/5</a:t>
            </a:fld>
            <a:endParaRPr kumimoji="1" lang="ja-JP" altLang="en-US"/>
          </a:p>
        </p:txBody>
      </p:sp>
      <p:sp>
        <p:nvSpPr>
          <p:cNvPr id="6" name="フッター プレースホルダー 5">
            <a:extLst>
              <a:ext uri="{FF2B5EF4-FFF2-40B4-BE49-F238E27FC236}">
                <a16:creationId xmlns:a16="http://schemas.microsoft.com/office/drawing/2014/main" xmlns="" id="{3C30DB92-467F-45FF-AA34-B86ED2F762F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3BA43B06-E084-4D40-96C3-E1C0F752738A}"/>
              </a:ext>
            </a:extLst>
          </p:cNvPr>
          <p:cNvSpPr>
            <a:spLocks noGrp="1"/>
          </p:cNvSpPr>
          <p:nvPr>
            <p:ph type="sldNum" sz="quarter" idx="12"/>
          </p:nvPr>
        </p:nvSpPr>
        <p:spPr/>
        <p:txBody>
          <a:bodyPr/>
          <a:lstStyle/>
          <a:p>
            <a:fld id="{25A749F5-9D3F-47A0-9E4E-4B171E76814C}" type="slidenum">
              <a:rPr kumimoji="1" lang="ja-JP" altLang="en-US" smtClean="0"/>
              <a:t>‹#›</a:t>
            </a:fld>
            <a:endParaRPr kumimoji="1" lang="ja-JP" altLang="en-US"/>
          </a:p>
        </p:txBody>
      </p:sp>
    </p:spTree>
    <p:extLst>
      <p:ext uri="{BB962C8B-B14F-4D97-AF65-F5344CB8AC3E}">
        <p14:creationId xmlns:p14="http://schemas.microsoft.com/office/powerpoint/2010/main" val="1353208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1822E85-B13E-467E-80D3-014A5176D60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xmlns="" id="{653618CB-3507-44E5-ADBD-44277F5277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xmlns="" id="{5A3D918C-5B49-4D48-94D3-943864145E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xmlns="" id="{F7E24DD6-5E5F-49D7-B6EB-8443B8D9DF40}"/>
              </a:ext>
            </a:extLst>
          </p:cNvPr>
          <p:cNvSpPr>
            <a:spLocks noGrp="1"/>
          </p:cNvSpPr>
          <p:nvPr>
            <p:ph type="dt" sz="half" idx="10"/>
          </p:nvPr>
        </p:nvSpPr>
        <p:spPr/>
        <p:txBody>
          <a:bodyPr/>
          <a:lstStyle/>
          <a:p>
            <a:fld id="{02B46A9E-9A4A-4A93-A55A-CA81A6557FC5}" type="datetime1">
              <a:rPr kumimoji="1" lang="ja-JP" altLang="en-US" smtClean="0"/>
              <a:t>2018/9/5</a:t>
            </a:fld>
            <a:endParaRPr kumimoji="1" lang="ja-JP" altLang="en-US"/>
          </a:p>
        </p:txBody>
      </p:sp>
      <p:sp>
        <p:nvSpPr>
          <p:cNvPr id="6" name="フッター プレースホルダー 5">
            <a:extLst>
              <a:ext uri="{FF2B5EF4-FFF2-40B4-BE49-F238E27FC236}">
                <a16:creationId xmlns:a16="http://schemas.microsoft.com/office/drawing/2014/main" xmlns="" id="{503FF2B4-3675-4E7B-9669-E679256A9C7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C3F1E49A-E67D-4E32-8B34-383042AF4781}"/>
              </a:ext>
            </a:extLst>
          </p:cNvPr>
          <p:cNvSpPr>
            <a:spLocks noGrp="1"/>
          </p:cNvSpPr>
          <p:nvPr>
            <p:ph type="sldNum" sz="quarter" idx="12"/>
          </p:nvPr>
        </p:nvSpPr>
        <p:spPr/>
        <p:txBody>
          <a:bodyPr/>
          <a:lstStyle/>
          <a:p>
            <a:fld id="{25A749F5-9D3F-47A0-9E4E-4B171E76814C}" type="slidenum">
              <a:rPr kumimoji="1" lang="ja-JP" altLang="en-US" smtClean="0"/>
              <a:t>‹#›</a:t>
            </a:fld>
            <a:endParaRPr kumimoji="1" lang="ja-JP" altLang="en-US"/>
          </a:p>
        </p:txBody>
      </p:sp>
    </p:spTree>
    <p:extLst>
      <p:ext uri="{BB962C8B-B14F-4D97-AF65-F5344CB8AC3E}">
        <p14:creationId xmlns:p14="http://schemas.microsoft.com/office/powerpoint/2010/main" val="990768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xmlns="" id="{EA9BCCBA-F48B-495B-A8F5-9197389B4B78}"/>
              </a:ext>
            </a:extLst>
          </p:cNvPr>
          <p:cNvSpPr/>
          <p:nvPr userDrawn="1"/>
        </p:nvSpPr>
        <p:spPr>
          <a:xfrm>
            <a:off x="0" y="6230648"/>
            <a:ext cx="12192000" cy="6165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プレースホルダー 1">
            <a:extLst>
              <a:ext uri="{FF2B5EF4-FFF2-40B4-BE49-F238E27FC236}">
                <a16:creationId xmlns:a16="http://schemas.microsoft.com/office/drawing/2014/main" xmlns="" id="{5A93E83B-F583-428D-A045-D15224F268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FF0F00B0-BD9E-4C40-971B-702E0A9EF67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F6429DC9-D5B7-4631-8A99-E782CDF394F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288A7F-A623-4529-B54F-4B161F8D8334}" type="datetime1">
              <a:rPr kumimoji="1" lang="ja-JP" altLang="en-US" smtClean="0"/>
              <a:t>2018/9/5</a:t>
            </a:fld>
            <a:endParaRPr kumimoji="1" lang="ja-JP" altLang="en-US"/>
          </a:p>
        </p:txBody>
      </p:sp>
      <p:sp>
        <p:nvSpPr>
          <p:cNvPr id="5" name="フッター プレースホルダー 4">
            <a:extLst>
              <a:ext uri="{FF2B5EF4-FFF2-40B4-BE49-F238E27FC236}">
                <a16:creationId xmlns:a16="http://schemas.microsoft.com/office/drawing/2014/main" xmlns="" id="{5CA1770D-1C62-40CC-AE50-1B803BD12C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xmlns="" id="{7C7BC538-9F66-41E5-AF43-0ECFE50DFBF7}"/>
              </a:ext>
            </a:extLst>
          </p:cNvPr>
          <p:cNvSpPr>
            <a:spLocks noGrp="1"/>
          </p:cNvSpPr>
          <p:nvPr>
            <p:ph type="sldNum" sz="quarter" idx="4"/>
          </p:nvPr>
        </p:nvSpPr>
        <p:spPr>
          <a:xfrm>
            <a:off x="9192490" y="6360391"/>
            <a:ext cx="2743200" cy="365125"/>
          </a:xfrm>
          <a:prstGeom prst="rect">
            <a:avLst/>
          </a:prstGeom>
        </p:spPr>
        <p:txBody>
          <a:bodyPr vert="horz" lIns="91440" tIns="45720" rIns="91440" bIns="45720" rtlCol="0" anchor="ctr"/>
          <a:lstStyle>
            <a:lvl1pPr algn="r">
              <a:defRPr sz="3600">
                <a:solidFill>
                  <a:schemeClr val="bg1"/>
                </a:solidFill>
              </a:defRPr>
            </a:lvl1pPr>
          </a:lstStyle>
          <a:p>
            <a:fld id="{25A749F5-9D3F-47A0-9E4E-4B171E76814C}" type="slidenum">
              <a:rPr lang="ja-JP" altLang="en-US" smtClean="0"/>
              <a:pPr/>
              <a:t>‹#›</a:t>
            </a:fld>
            <a:endParaRPr lang="ja-JP" altLang="en-US" dirty="0"/>
          </a:p>
        </p:txBody>
      </p:sp>
    </p:spTree>
    <p:extLst>
      <p:ext uri="{BB962C8B-B14F-4D97-AF65-F5344CB8AC3E}">
        <p14:creationId xmlns:p14="http://schemas.microsoft.com/office/powerpoint/2010/main" val="16529594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tmp"/><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po-holdings.co.jp/csr/culture/bunken/report/pdf/20171120make2017.pdf" TargetMode="External"/><Relationship Id="rId2" Type="http://schemas.openxmlformats.org/officeDocument/2006/relationships/hyperlink" Target="https://www.mizuhobank.co.jp/corporate/bizinfo/industry/sangyou/pdf/1039_03_03.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mizuhobank.co.jp/corporate/bizinfo/industry/sangyou/pdf/1039_03_03.pdf"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7225019-793F-469B-AEB8-9EAE9A1D244D}"/>
              </a:ext>
            </a:extLst>
          </p:cNvPr>
          <p:cNvSpPr>
            <a:spLocks noGrp="1"/>
          </p:cNvSpPr>
          <p:nvPr>
            <p:ph type="ctrTitle"/>
          </p:nvPr>
        </p:nvSpPr>
        <p:spPr/>
        <p:txBody>
          <a:bodyPr>
            <a:normAutofit/>
          </a:bodyPr>
          <a:lstStyle/>
          <a:p>
            <a:r>
              <a:rPr kumimoji="1" lang="ja-JP" altLang="en-US" sz="5400" b="1" dirty="0">
                <a:latin typeface="+mn-ea"/>
                <a:ea typeface="+mn-ea"/>
              </a:rPr>
              <a:t>シニア世代に効果的な広告</a:t>
            </a:r>
          </a:p>
        </p:txBody>
      </p:sp>
      <p:sp>
        <p:nvSpPr>
          <p:cNvPr id="3" name="字幕 2">
            <a:extLst>
              <a:ext uri="{FF2B5EF4-FFF2-40B4-BE49-F238E27FC236}">
                <a16:creationId xmlns:a16="http://schemas.microsoft.com/office/drawing/2014/main" xmlns="" id="{6DDF2A49-C26A-432C-B29B-A3933178C226}"/>
              </a:ext>
            </a:extLst>
          </p:cNvPr>
          <p:cNvSpPr>
            <a:spLocks noGrp="1"/>
          </p:cNvSpPr>
          <p:nvPr>
            <p:ph type="subTitle" idx="1"/>
          </p:nvPr>
        </p:nvSpPr>
        <p:spPr/>
        <p:txBody>
          <a:bodyPr/>
          <a:lstStyle/>
          <a:p>
            <a:r>
              <a:rPr kumimoji="1" lang="en-US" altLang="ja-JP" dirty="0"/>
              <a:t>2018</a:t>
            </a:r>
            <a:r>
              <a:rPr kumimoji="1" lang="ja-JP" altLang="en-US" dirty="0"/>
              <a:t>年</a:t>
            </a:r>
            <a:r>
              <a:rPr kumimoji="1" lang="en-US" altLang="ja-JP" dirty="0"/>
              <a:t>9</a:t>
            </a:r>
            <a:r>
              <a:rPr kumimoji="1" lang="ja-JP" altLang="en-US" dirty="0"/>
              <a:t>月</a:t>
            </a:r>
            <a:r>
              <a:rPr kumimoji="1" lang="en-US" altLang="ja-JP" dirty="0"/>
              <a:t>11</a:t>
            </a:r>
            <a:r>
              <a:rPr kumimoji="1" lang="ja-JP" altLang="en-US" dirty="0"/>
              <a:t>日</a:t>
            </a:r>
            <a:endParaRPr kumimoji="1" lang="en-US" altLang="ja-JP" dirty="0"/>
          </a:p>
          <a:p>
            <a:r>
              <a:rPr kumimoji="1" lang="ja-JP" altLang="en-US" dirty="0"/>
              <a:t>東洋大学　峰尾ゼミナール</a:t>
            </a:r>
            <a:r>
              <a:rPr kumimoji="1" lang="en-US" altLang="ja-JP" dirty="0"/>
              <a:t>3</a:t>
            </a:r>
            <a:r>
              <a:rPr kumimoji="1" lang="ja-JP" altLang="en-US" dirty="0"/>
              <a:t>年</a:t>
            </a:r>
            <a:endParaRPr kumimoji="1" lang="en-US" altLang="ja-JP" dirty="0"/>
          </a:p>
          <a:p>
            <a:r>
              <a:rPr lang="ja-JP" altLang="en-US" dirty="0"/>
              <a:t>浅野　木村　斎藤</a:t>
            </a:r>
            <a:r>
              <a:rPr lang="ja-JP" altLang="en-US"/>
              <a:t>　櫻井</a:t>
            </a:r>
            <a:r>
              <a:rPr lang="ja-JP" altLang="en-US" dirty="0"/>
              <a:t>　菅原　高橋</a:t>
            </a:r>
            <a:endParaRPr kumimoji="1" lang="ja-JP" altLang="en-US" dirty="0"/>
          </a:p>
        </p:txBody>
      </p:sp>
      <p:sp>
        <p:nvSpPr>
          <p:cNvPr id="4" name="スライド番号プレースホルダー 3">
            <a:extLst>
              <a:ext uri="{FF2B5EF4-FFF2-40B4-BE49-F238E27FC236}">
                <a16:creationId xmlns:a16="http://schemas.microsoft.com/office/drawing/2014/main" xmlns="" id="{C9B82AA5-1563-46C0-B2B9-25E0C2575682}"/>
              </a:ext>
            </a:extLst>
          </p:cNvPr>
          <p:cNvSpPr>
            <a:spLocks noGrp="1"/>
          </p:cNvSpPr>
          <p:nvPr>
            <p:ph type="sldNum" sz="quarter" idx="12"/>
          </p:nvPr>
        </p:nvSpPr>
        <p:spPr/>
        <p:txBody>
          <a:bodyPr/>
          <a:lstStyle/>
          <a:p>
            <a:fld id="{25A749F5-9D3F-47A0-9E4E-4B171E76814C}" type="slidenum">
              <a:rPr kumimoji="1" lang="ja-JP" altLang="en-US" smtClean="0"/>
              <a:t>1</a:t>
            </a:fld>
            <a:endParaRPr kumimoji="1" lang="ja-JP" altLang="en-US"/>
          </a:p>
        </p:txBody>
      </p:sp>
    </p:spTree>
    <p:extLst>
      <p:ext uri="{BB962C8B-B14F-4D97-AF65-F5344CB8AC3E}">
        <p14:creationId xmlns:p14="http://schemas.microsoft.com/office/powerpoint/2010/main" val="4418584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コンテンツ プレースホルダー 3">
            <a:extLst>
              <a:ext uri="{FF2B5EF4-FFF2-40B4-BE49-F238E27FC236}">
                <a16:creationId xmlns:a16="http://schemas.microsoft.com/office/drawing/2014/main" xmlns="" id="{4E70F8FB-4B0C-4EE6-A7BF-69307EDE35D0}"/>
              </a:ext>
            </a:extLst>
          </p:cNvPr>
          <p:cNvGraphicFramePr>
            <a:graphicFrameLocks noGrp="1"/>
          </p:cNvGraphicFramePr>
          <p:nvPr>
            <p:ph idx="1"/>
            <p:extLst>
              <p:ext uri="{D42A27DB-BD31-4B8C-83A1-F6EECF244321}">
                <p14:modId xmlns:p14="http://schemas.microsoft.com/office/powerpoint/2010/main" val="1790209973"/>
              </p:ext>
            </p:extLst>
          </p:nvPr>
        </p:nvGraphicFramePr>
        <p:xfrm>
          <a:off x="838200" y="1495501"/>
          <a:ext cx="10408664" cy="4577080"/>
        </p:xfrm>
        <a:graphic>
          <a:graphicData uri="http://schemas.openxmlformats.org/drawingml/2006/table">
            <a:tbl>
              <a:tblPr firstRow="1" bandRow="1">
                <a:tableStyleId>{BDBED569-4797-4DF1-A0F4-6AAB3CD982D8}</a:tableStyleId>
              </a:tblPr>
              <a:tblGrid>
                <a:gridCol w="2289842">
                  <a:extLst>
                    <a:ext uri="{9D8B030D-6E8A-4147-A177-3AD203B41FA5}">
                      <a16:colId xmlns:a16="http://schemas.microsoft.com/office/drawing/2014/main" xmlns="" val="3410386916"/>
                    </a:ext>
                  </a:extLst>
                </a:gridCol>
                <a:gridCol w="8118822">
                  <a:extLst>
                    <a:ext uri="{9D8B030D-6E8A-4147-A177-3AD203B41FA5}">
                      <a16:colId xmlns:a16="http://schemas.microsoft.com/office/drawing/2014/main" xmlns="" val="3604423986"/>
                    </a:ext>
                  </a:extLst>
                </a:gridCol>
              </a:tblGrid>
              <a:tr h="370840">
                <a:tc>
                  <a:txBody>
                    <a:bodyPr/>
                    <a:lstStyle/>
                    <a:p>
                      <a:r>
                        <a:rPr kumimoji="1" lang="en-US" altLang="ja-JP" dirty="0"/>
                        <a:t>CM</a:t>
                      </a:r>
                      <a:r>
                        <a:rPr kumimoji="1" lang="ja-JP" altLang="en-US" dirty="0"/>
                        <a:t>について</a:t>
                      </a:r>
                    </a:p>
                  </a:txBody>
                  <a:tcPr/>
                </a:tc>
                <a:tc>
                  <a:txBody>
                    <a:bodyPr/>
                    <a:lstStyle/>
                    <a:p>
                      <a:r>
                        <a:rPr kumimoji="1" lang="ja-JP" altLang="en-US" dirty="0"/>
                        <a:t>それぞれの</a:t>
                      </a:r>
                      <a:r>
                        <a:rPr kumimoji="1" lang="en-US" altLang="ja-JP" dirty="0"/>
                        <a:t>CM</a:t>
                      </a:r>
                      <a:r>
                        <a:rPr kumimoji="1" lang="ja-JP" altLang="en-US" dirty="0"/>
                        <a:t>を見てからの疑問点</a:t>
                      </a:r>
                    </a:p>
                  </a:txBody>
                  <a:tcPr/>
                </a:tc>
                <a:extLst>
                  <a:ext uri="{0D108BD9-81ED-4DB2-BD59-A6C34878D82A}">
                    <a16:rowId xmlns:a16="http://schemas.microsoft.com/office/drawing/2014/main" xmlns="" val="3076870847"/>
                  </a:ext>
                </a:extLst>
              </a:tr>
              <a:tr h="631259">
                <a:tc>
                  <a:txBody>
                    <a:bodyPr/>
                    <a:lstStyle/>
                    <a:p>
                      <a:pPr marL="0" indent="0">
                        <a:buFont typeface="+mj-lt"/>
                        <a:buNone/>
                      </a:pPr>
                      <a:r>
                        <a:rPr kumimoji="1" lang="ja-JP" altLang="en-US" sz="2000" dirty="0"/>
                        <a:t>ドコモ</a:t>
                      </a:r>
                      <a:r>
                        <a:rPr kumimoji="1" lang="en-US" altLang="ja-JP" sz="2000" dirty="0"/>
                        <a:t>:</a:t>
                      </a:r>
                      <a:r>
                        <a:rPr kumimoji="1" lang="ja-JP" altLang="en-US" sz="2000" dirty="0"/>
                        <a:t>らくらくスマートフォン</a:t>
                      </a:r>
                    </a:p>
                  </a:txBody>
                  <a:tcPr/>
                </a:tc>
                <a:tc>
                  <a:txBody>
                    <a:bodyPr/>
                    <a:lstStyle/>
                    <a:p>
                      <a:pPr marL="0" indent="0">
                        <a:buFont typeface="Arial" panose="020B0604020202020204" pitchFamily="34" charset="0"/>
                        <a:buNone/>
                      </a:pPr>
                      <a:r>
                        <a:rPr kumimoji="1" lang="ja-JP" altLang="en-US" dirty="0"/>
                        <a:t>スマホを利用するシニアは増加傾向にある。しかし、スマホを初めて手にするシニアはあまりスマホの知識を持っていないので、ガラパゴス形態との違いを説明した方がよいのではないか。</a:t>
                      </a:r>
                    </a:p>
                  </a:txBody>
                  <a:tcPr/>
                </a:tc>
                <a:extLst>
                  <a:ext uri="{0D108BD9-81ED-4DB2-BD59-A6C34878D82A}">
                    <a16:rowId xmlns:a16="http://schemas.microsoft.com/office/drawing/2014/main" xmlns="" val="422431607"/>
                  </a:ext>
                </a:extLst>
              </a:tr>
              <a:tr h="668511">
                <a:tc>
                  <a:txBody>
                    <a:bodyPr/>
                    <a:lstStyle/>
                    <a:p>
                      <a:r>
                        <a:rPr kumimoji="1" lang="ja-JP" altLang="en-US" dirty="0"/>
                        <a:t>ダイソン</a:t>
                      </a:r>
                      <a:r>
                        <a:rPr kumimoji="1" lang="en-US" altLang="ja-JP" dirty="0"/>
                        <a:t>:</a:t>
                      </a:r>
                      <a:r>
                        <a:rPr kumimoji="1" lang="ja-JP" altLang="en-US" dirty="0"/>
                        <a:t>掃除機</a:t>
                      </a:r>
                      <a:endParaRPr kumimoji="1" lang="en-US" altLang="ja-JP" dirty="0"/>
                    </a:p>
                    <a:p>
                      <a:r>
                        <a:rPr kumimoji="1" lang="en-US" altLang="ja-JP" dirty="0"/>
                        <a:t>(</a:t>
                      </a:r>
                      <a:r>
                        <a:rPr kumimoji="1" lang="ja-JP" altLang="en-US" dirty="0"/>
                        <a:t>コードレス掃除機</a:t>
                      </a:r>
                      <a:r>
                        <a:rPr kumimoji="1" lang="en-US" altLang="ja-JP" dirty="0"/>
                        <a:t>)</a:t>
                      </a:r>
                    </a:p>
                  </a:txBody>
                  <a:tcPr/>
                </a:tc>
                <a:tc>
                  <a:txBody>
                    <a:bodyPr/>
                    <a:lstStyle/>
                    <a:p>
                      <a:r>
                        <a:rPr kumimoji="1" lang="ja-JP" altLang="en-US" dirty="0"/>
                        <a:t>今までに新しい「コードレス掃除機」というのを打ち出している。体験者自身の感想を述べる部分が多く、機能の詳しい説明はない。</a:t>
                      </a:r>
                      <a:endParaRPr kumimoji="1" lang="en-US" altLang="ja-JP" dirty="0"/>
                    </a:p>
                    <a:p>
                      <a:r>
                        <a:rPr kumimoji="1" lang="ja-JP" altLang="en-US" dirty="0"/>
                        <a:t>よって、比較的新しい「コードレス掃除機」についての情報は持っていないのではないかと考え、説明をすべきではないだろうか。</a:t>
                      </a:r>
                    </a:p>
                  </a:txBody>
                  <a:tcPr/>
                </a:tc>
                <a:extLst>
                  <a:ext uri="{0D108BD9-81ED-4DB2-BD59-A6C34878D82A}">
                    <a16:rowId xmlns:a16="http://schemas.microsoft.com/office/drawing/2014/main" xmlns="" val="3245700476"/>
                  </a:ext>
                </a:extLst>
              </a:tr>
              <a:tr h="676195">
                <a:tc>
                  <a:txBody>
                    <a:bodyPr/>
                    <a:lstStyle/>
                    <a:p>
                      <a:r>
                        <a:rPr kumimoji="1" lang="ja-JP" altLang="en-US" dirty="0"/>
                        <a:t>シニアホーム</a:t>
                      </a:r>
                    </a:p>
                  </a:txBody>
                  <a:tcPr/>
                </a:tc>
                <a:tc>
                  <a:txBody>
                    <a:bodyPr/>
                    <a:lstStyle/>
                    <a:p>
                      <a:r>
                        <a:rPr kumimoji="1" lang="ja-JP" altLang="en-US" dirty="0"/>
                        <a:t>老人ホームではなく、アパートで暮らすことができることを打ち出している。</a:t>
                      </a:r>
                      <a:endParaRPr kumimoji="1" lang="en-US" altLang="ja-JP" dirty="0"/>
                    </a:p>
                    <a:p>
                      <a:r>
                        <a:rPr kumimoji="1" lang="ja-JP" altLang="en-US" dirty="0"/>
                        <a:t>よって、シニアは老人ホームについての知識は十分にあると思われるので、アパートでの暮らしが分かるようにイメージ訴求をした方が効果的なのではないか。</a:t>
                      </a:r>
                    </a:p>
                  </a:txBody>
                  <a:tcPr/>
                </a:tc>
                <a:extLst>
                  <a:ext uri="{0D108BD9-81ED-4DB2-BD59-A6C34878D82A}">
                    <a16:rowId xmlns:a16="http://schemas.microsoft.com/office/drawing/2014/main" xmlns="" val="2840208366"/>
                  </a:ext>
                </a:extLst>
              </a:tr>
              <a:tr h="714616">
                <a:tc>
                  <a:txBody>
                    <a:bodyPr/>
                    <a:lstStyle/>
                    <a:p>
                      <a:r>
                        <a:rPr kumimoji="1" lang="ja-JP" altLang="en-US" dirty="0"/>
                        <a:t>生葉</a:t>
                      </a:r>
                      <a:r>
                        <a:rPr kumimoji="1" lang="en-US" altLang="ja-JP" dirty="0"/>
                        <a:t>:</a:t>
                      </a:r>
                    </a:p>
                    <a:p>
                      <a:r>
                        <a:rPr kumimoji="1" lang="ja-JP" altLang="en-US" dirty="0"/>
                        <a:t>ひきしめ生葉</a:t>
                      </a:r>
                      <a:r>
                        <a:rPr kumimoji="1" lang="en-US" altLang="ja-JP" dirty="0"/>
                        <a:t>ha</a:t>
                      </a:r>
                      <a:endParaRPr kumimoji="1" lang="ja-JP" altLang="en-US" dirty="0"/>
                    </a:p>
                  </a:txBody>
                  <a:tcPr/>
                </a:tc>
                <a:tc>
                  <a:txBody>
                    <a:bodyPr/>
                    <a:lstStyle/>
                    <a:p>
                      <a:r>
                        <a:rPr kumimoji="1" lang="ja-JP" altLang="en-US" dirty="0"/>
                        <a:t>歯槽膿漏を売りとする商品は、</a:t>
                      </a:r>
                      <a:r>
                        <a:rPr kumimoji="1" lang="en-US" altLang="ja-JP" dirty="0"/>
                        <a:t>40</a:t>
                      </a:r>
                      <a:r>
                        <a:rPr kumimoji="1" lang="ja-JP" altLang="en-US" dirty="0"/>
                        <a:t>代や</a:t>
                      </a:r>
                      <a:r>
                        <a:rPr kumimoji="1" lang="en-US" altLang="ja-JP" dirty="0"/>
                        <a:t>50</a:t>
                      </a:r>
                      <a:r>
                        <a:rPr kumimoji="1" lang="ja-JP" altLang="en-US" dirty="0"/>
                        <a:t>代にとっては知識が少なくより詳しい情報を求めている。一方で</a:t>
                      </a:r>
                      <a:r>
                        <a:rPr kumimoji="1" lang="en-US" altLang="ja-JP" dirty="0"/>
                        <a:t>60</a:t>
                      </a:r>
                      <a:r>
                        <a:rPr kumimoji="1" lang="ja-JP" altLang="en-US" dirty="0"/>
                        <a:t>代以上の人は既に使っている人も多く、イメージなど感情的に訴求した方が効果的なのではないか。</a:t>
                      </a:r>
                    </a:p>
                  </a:txBody>
                  <a:tcPr/>
                </a:tc>
                <a:extLst>
                  <a:ext uri="{0D108BD9-81ED-4DB2-BD59-A6C34878D82A}">
                    <a16:rowId xmlns:a16="http://schemas.microsoft.com/office/drawing/2014/main" xmlns="" val="1137499041"/>
                  </a:ext>
                </a:extLst>
              </a:tr>
            </a:tbl>
          </a:graphicData>
        </a:graphic>
      </p:graphicFrame>
      <p:sp>
        <p:nvSpPr>
          <p:cNvPr id="3" name="スライド番号プレースホルダー 2">
            <a:extLst>
              <a:ext uri="{FF2B5EF4-FFF2-40B4-BE49-F238E27FC236}">
                <a16:creationId xmlns:a16="http://schemas.microsoft.com/office/drawing/2014/main" xmlns="" id="{A15DABF0-766B-4E3E-AEAF-F3835DD87CC8}"/>
              </a:ext>
            </a:extLst>
          </p:cNvPr>
          <p:cNvSpPr>
            <a:spLocks noGrp="1"/>
          </p:cNvSpPr>
          <p:nvPr>
            <p:ph type="sldNum" sz="quarter" idx="12"/>
          </p:nvPr>
        </p:nvSpPr>
        <p:spPr/>
        <p:txBody>
          <a:bodyPr/>
          <a:lstStyle/>
          <a:p>
            <a:fld id="{25A749F5-9D3F-47A0-9E4E-4B171E76814C}" type="slidenum">
              <a:rPr kumimoji="1" lang="ja-JP" altLang="en-US" smtClean="0"/>
              <a:t>10</a:t>
            </a:fld>
            <a:endParaRPr kumimoji="1" lang="ja-JP" altLang="en-US"/>
          </a:p>
        </p:txBody>
      </p:sp>
      <p:sp>
        <p:nvSpPr>
          <p:cNvPr id="6" name="タイトル 5">
            <a:extLst>
              <a:ext uri="{FF2B5EF4-FFF2-40B4-BE49-F238E27FC236}">
                <a16:creationId xmlns:a16="http://schemas.microsoft.com/office/drawing/2014/main" xmlns="" id="{43CE16C3-10CD-463C-BA4C-5F7DCBDCE7FA}"/>
              </a:ext>
            </a:extLst>
          </p:cNvPr>
          <p:cNvSpPr>
            <a:spLocks noGrp="1"/>
          </p:cNvSpPr>
          <p:nvPr>
            <p:ph type="title"/>
          </p:nvPr>
        </p:nvSpPr>
        <p:spPr>
          <a:xfrm>
            <a:off x="339436" y="132484"/>
            <a:ext cx="12988636" cy="885825"/>
          </a:xfrm>
        </p:spPr>
        <p:txBody>
          <a:bodyPr>
            <a:normAutofit/>
          </a:bodyPr>
          <a:lstStyle/>
          <a:p>
            <a:r>
              <a:rPr lang="ja-JP" altLang="en-US" sz="4000" dirty="0"/>
              <a:t>現状分析②（シニア世代の情報源）</a:t>
            </a:r>
          </a:p>
        </p:txBody>
      </p:sp>
      <p:sp>
        <p:nvSpPr>
          <p:cNvPr id="7" name="正方形/長方形 6">
            <a:extLst>
              <a:ext uri="{FF2B5EF4-FFF2-40B4-BE49-F238E27FC236}">
                <a16:creationId xmlns:a16="http://schemas.microsoft.com/office/drawing/2014/main" xmlns="" id="{D6043960-B092-431B-A8A1-781B692F1111}"/>
              </a:ext>
            </a:extLst>
          </p:cNvPr>
          <p:cNvSpPr/>
          <p:nvPr/>
        </p:nvSpPr>
        <p:spPr>
          <a:xfrm>
            <a:off x="838200" y="785419"/>
            <a:ext cx="4155305" cy="646331"/>
          </a:xfrm>
          <a:prstGeom prst="rect">
            <a:avLst/>
          </a:prstGeom>
        </p:spPr>
        <p:txBody>
          <a:bodyPr wrap="none">
            <a:spAutoFit/>
          </a:bodyPr>
          <a:lstStyle/>
          <a:p>
            <a:r>
              <a:rPr lang="ja-JP" altLang="en-US" sz="3600" dirty="0"/>
              <a:t>＜</a:t>
            </a:r>
            <a:r>
              <a:rPr lang="en-US" altLang="ja-JP" sz="3600" dirty="0"/>
              <a:t>CM</a:t>
            </a:r>
            <a:r>
              <a:rPr lang="ja-JP" altLang="en-US" sz="3600" dirty="0"/>
              <a:t>事例疑問点＞</a:t>
            </a:r>
          </a:p>
        </p:txBody>
      </p:sp>
    </p:spTree>
    <p:extLst>
      <p:ext uri="{BB962C8B-B14F-4D97-AF65-F5344CB8AC3E}">
        <p14:creationId xmlns:p14="http://schemas.microsoft.com/office/powerpoint/2010/main" val="40791482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991621" y="2463771"/>
            <a:ext cx="10944069" cy="1294825"/>
          </a:xfrm>
        </p:spPr>
        <p:txBody>
          <a:bodyPr>
            <a:normAutofit/>
          </a:bodyPr>
          <a:lstStyle/>
          <a:p>
            <a:pPr marL="0" indent="0">
              <a:buNone/>
            </a:pPr>
            <a:r>
              <a:rPr kumimoji="1" lang="ja-JP" altLang="en-US" sz="3200" dirty="0">
                <a:uFillTx/>
              </a:rPr>
              <a:t>シニア世代にとっては</a:t>
            </a:r>
            <a:r>
              <a:rPr kumimoji="1" lang="ja-JP" altLang="en-US" sz="3200" dirty="0">
                <a:solidFill>
                  <a:srgbClr val="00B0F0"/>
                </a:solidFill>
                <a:uFillTx/>
              </a:rPr>
              <a:t>不十分な</a:t>
            </a:r>
            <a:r>
              <a:rPr kumimoji="1" lang="en-US" altLang="ja-JP" sz="3200" dirty="0">
                <a:solidFill>
                  <a:srgbClr val="00B0F0"/>
                </a:solidFill>
                <a:uFillTx/>
              </a:rPr>
              <a:t>CM</a:t>
            </a:r>
            <a:r>
              <a:rPr kumimoji="1" lang="ja-JP" altLang="en-US" sz="3200" dirty="0">
                <a:uFillTx/>
              </a:rPr>
              <a:t>や</a:t>
            </a:r>
            <a:endParaRPr kumimoji="1" lang="en-US" altLang="ja-JP" sz="3200" dirty="0">
              <a:uFillTx/>
            </a:endParaRPr>
          </a:p>
          <a:p>
            <a:pPr marL="0" indent="0">
              <a:buNone/>
            </a:pPr>
            <a:r>
              <a:rPr kumimoji="1" lang="ja-JP" altLang="en-US" sz="3200" dirty="0">
                <a:uFillTx/>
              </a:rPr>
              <a:t>　反対に、</a:t>
            </a:r>
            <a:r>
              <a:rPr kumimoji="1" lang="ja-JP" altLang="en-US" sz="3200" dirty="0">
                <a:solidFill>
                  <a:srgbClr val="00B0F0"/>
                </a:solidFill>
                <a:uFillTx/>
              </a:rPr>
              <a:t>情報が多すぎる</a:t>
            </a:r>
            <a:r>
              <a:rPr kumimoji="1" lang="en-US" altLang="ja-JP" sz="3200" dirty="0">
                <a:solidFill>
                  <a:srgbClr val="00B0F0"/>
                </a:solidFill>
                <a:uFillTx/>
              </a:rPr>
              <a:t>CM</a:t>
            </a:r>
            <a:r>
              <a:rPr kumimoji="1" lang="ja-JP" altLang="en-US" sz="3200" dirty="0" err="1">
                <a:uFillTx/>
              </a:rPr>
              <a:t>が存</a:t>
            </a:r>
            <a:r>
              <a:rPr kumimoji="1" lang="ja-JP" altLang="en-US" sz="3200" dirty="0">
                <a:uFillTx/>
              </a:rPr>
              <a:t>在しているのでは？</a:t>
            </a:r>
            <a:endParaRPr kumimoji="1" lang="en-US" altLang="ja-JP" sz="3200" dirty="0">
              <a:uFillTx/>
            </a:endParaRPr>
          </a:p>
          <a:p>
            <a:pPr marL="0" indent="0">
              <a:buNone/>
            </a:pPr>
            <a:endParaRPr lang="en-US" altLang="ja-JP" dirty="0">
              <a:uFillTx/>
            </a:endParaRPr>
          </a:p>
        </p:txBody>
      </p:sp>
      <p:sp>
        <p:nvSpPr>
          <p:cNvPr id="4" name="スライド番号プレースホルダー 3"/>
          <p:cNvSpPr>
            <a:spLocks noGrp="1"/>
          </p:cNvSpPr>
          <p:nvPr>
            <p:ph type="sldNum" sz="quarter" idx="12"/>
          </p:nvPr>
        </p:nvSpPr>
        <p:spPr/>
        <p:txBody>
          <a:bodyPr/>
          <a:lstStyle/>
          <a:p>
            <a:fld id="{89618A0E-BE2A-4F17-A2B3-6D078A2E2AA1}" type="slidenum">
              <a:rPr kumimoji="1" lang="ja-JP" altLang="en-US" smtClean="0">
                <a:uFillTx/>
              </a:rPr>
              <a:t>11</a:t>
            </a:fld>
            <a:endParaRPr kumimoji="1" lang="ja-JP" altLang="en-US">
              <a:uFillTx/>
            </a:endParaRPr>
          </a:p>
        </p:txBody>
      </p:sp>
      <p:sp>
        <p:nvSpPr>
          <p:cNvPr id="5" name="楕円 4"/>
          <p:cNvSpPr>
            <a:spLocks/>
          </p:cNvSpPr>
          <p:nvPr/>
        </p:nvSpPr>
        <p:spPr>
          <a:xfrm>
            <a:off x="1768211" y="3882345"/>
            <a:ext cx="9084039" cy="1851285"/>
          </a:xfrm>
          <a:prstGeom prst="ellipse">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6" name="正方形/長方形 5"/>
          <p:cNvSpPr>
            <a:spLocks/>
          </p:cNvSpPr>
          <p:nvPr/>
        </p:nvSpPr>
        <p:spPr>
          <a:xfrm>
            <a:off x="2654055" y="4246517"/>
            <a:ext cx="8777990" cy="1200329"/>
          </a:xfrm>
          <a:prstGeom prst="rect">
            <a:avLst/>
          </a:prstGeom>
        </p:spPr>
        <p:txBody>
          <a:bodyPr wrap="square">
            <a:spAutoFit/>
          </a:bodyPr>
          <a:lstStyle/>
          <a:p>
            <a:r>
              <a:rPr lang="ja-JP" altLang="en-US" sz="3600" u="sng" dirty="0">
                <a:solidFill>
                  <a:schemeClr val="bg1"/>
                </a:solidFill>
                <a:uFillTx/>
                <a:latin typeface="+mn-ea"/>
              </a:rPr>
              <a:t>シニア世代に適切な</a:t>
            </a:r>
            <a:r>
              <a:rPr lang="en-US" altLang="ja-JP" sz="3600" u="sng" dirty="0">
                <a:solidFill>
                  <a:schemeClr val="bg1"/>
                </a:solidFill>
                <a:uFillTx/>
                <a:latin typeface="+mn-ea"/>
              </a:rPr>
              <a:t>CM</a:t>
            </a:r>
            <a:r>
              <a:rPr lang="ja-JP" altLang="en-US" sz="3600" u="sng" dirty="0">
                <a:solidFill>
                  <a:schemeClr val="bg1"/>
                </a:solidFill>
                <a:uFillTx/>
                <a:latin typeface="+mn-ea"/>
              </a:rPr>
              <a:t>を作るには</a:t>
            </a:r>
            <a:endParaRPr lang="en-US" altLang="ja-JP" sz="3600" u="sng" dirty="0">
              <a:solidFill>
                <a:schemeClr val="bg1"/>
              </a:solidFill>
              <a:uFillTx/>
              <a:latin typeface="+mn-ea"/>
            </a:endParaRPr>
          </a:p>
          <a:p>
            <a:r>
              <a:rPr lang="ja-JP" altLang="en-US" sz="3600" u="sng" dirty="0">
                <a:solidFill>
                  <a:schemeClr val="bg1"/>
                </a:solidFill>
                <a:uFillTx/>
                <a:latin typeface="+mn-ea"/>
              </a:rPr>
              <a:t>どうすれば良いのだろうか？</a:t>
            </a:r>
          </a:p>
        </p:txBody>
      </p:sp>
      <p:sp>
        <p:nvSpPr>
          <p:cNvPr id="9" name="タイトル 5">
            <a:extLst>
              <a:ext uri="{FF2B5EF4-FFF2-40B4-BE49-F238E27FC236}">
                <a16:creationId xmlns:a16="http://schemas.microsoft.com/office/drawing/2014/main" xmlns="" id="{94274AB5-D1D5-425F-9C3D-162674D5153C}"/>
              </a:ext>
            </a:extLst>
          </p:cNvPr>
          <p:cNvSpPr txBox="1">
            <a:spLocks/>
          </p:cNvSpPr>
          <p:nvPr/>
        </p:nvSpPr>
        <p:spPr>
          <a:xfrm>
            <a:off x="408877" y="383247"/>
            <a:ext cx="1298863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a:t>現状分析②（シニア世代の情報源）</a:t>
            </a:r>
            <a:endParaRPr lang="en-US" altLang="ja-JP" sz="4000" dirty="0"/>
          </a:p>
          <a:p>
            <a:r>
              <a:rPr lang="ja-JP" altLang="en-US" sz="4000" dirty="0"/>
              <a:t>　　　　　　</a:t>
            </a:r>
          </a:p>
        </p:txBody>
      </p:sp>
      <p:sp>
        <p:nvSpPr>
          <p:cNvPr id="10" name="正方形/長方形 9">
            <a:extLst>
              <a:ext uri="{FF2B5EF4-FFF2-40B4-BE49-F238E27FC236}">
                <a16:creationId xmlns:a16="http://schemas.microsoft.com/office/drawing/2014/main" xmlns="" id="{9AFC45FC-E2C9-4983-B88D-6B85BACC8AF8}"/>
              </a:ext>
            </a:extLst>
          </p:cNvPr>
          <p:cNvSpPr/>
          <p:nvPr/>
        </p:nvSpPr>
        <p:spPr>
          <a:xfrm>
            <a:off x="408877" y="1124370"/>
            <a:ext cx="5540299" cy="646331"/>
          </a:xfrm>
          <a:prstGeom prst="rect">
            <a:avLst/>
          </a:prstGeom>
        </p:spPr>
        <p:txBody>
          <a:bodyPr wrap="none">
            <a:spAutoFit/>
          </a:bodyPr>
          <a:lstStyle/>
          <a:p>
            <a:r>
              <a:rPr lang="ja-JP" altLang="en-US" sz="3600" dirty="0"/>
              <a:t>＜</a:t>
            </a:r>
            <a:r>
              <a:rPr lang="en-US" altLang="ja-JP" sz="3600" dirty="0"/>
              <a:t>CM</a:t>
            </a:r>
            <a:r>
              <a:rPr lang="ja-JP" altLang="en-US" sz="3600" dirty="0"/>
              <a:t>事例疑問点まとめ＞</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64870" y="146339"/>
            <a:ext cx="10515600" cy="1325563"/>
          </a:xfrm>
        </p:spPr>
        <p:txBody>
          <a:bodyPr/>
          <a:lstStyle/>
          <a:p>
            <a:r>
              <a:rPr kumimoji="1" lang="ja-JP" altLang="en-US" dirty="0">
                <a:uFillTx/>
              </a:rPr>
              <a:t>先行研究のレビュー①</a:t>
            </a:r>
          </a:p>
        </p:txBody>
      </p:sp>
      <p:sp>
        <p:nvSpPr>
          <p:cNvPr id="3" name="コンテンツ プレースホルダー 2"/>
          <p:cNvSpPr>
            <a:spLocks noGrp="1"/>
          </p:cNvSpPr>
          <p:nvPr>
            <p:ph idx="1"/>
          </p:nvPr>
        </p:nvSpPr>
        <p:spPr>
          <a:xfrm>
            <a:off x="267434" y="1402745"/>
            <a:ext cx="10515600" cy="812652"/>
          </a:xfrm>
        </p:spPr>
        <p:txBody>
          <a:bodyPr>
            <a:normAutofit fontScale="92500" lnSpcReduction="20000"/>
          </a:bodyPr>
          <a:lstStyle/>
          <a:p>
            <a:pPr marL="0" indent="0">
              <a:buNone/>
            </a:pPr>
            <a:endParaRPr kumimoji="1" lang="en-US" altLang="ja-JP" b="1" u="sng" dirty="0">
              <a:uFillTx/>
            </a:endParaRPr>
          </a:p>
          <a:p>
            <a:pPr marL="0" indent="0">
              <a:buNone/>
            </a:pPr>
            <a:r>
              <a:rPr kumimoji="1" lang="ja-JP" altLang="en-US" b="1" u="sng" dirty="0">
                <a:uFillTx/>
              </a:rPr>
              <a:t>訴求内容・市場による広告の分類</a:t>
            </a:r>
            <a:endParaRPr kumimoji="1" lang="en-US" altLang="ja-JP" b="1" u="sng" dirty="0">
              <a:uFillTx/>
            </a:endParaRPr>
          </a:p>
          <a:p>
            <a:pPr marL="0" indent="0">
              <a:buNone/>
            </a:pPr>
            <a:endParaRPr kumimoji="1" lang="en-US" altLang="ja-JP" b="1" u="sng" dirty="0">
              <a:uFillTx/>
            </a:endParaRPr>
          </a:p>
          <a:p>
            <a:endParaRPr kumimoji="1" lang="ja-JP" altLang="en-US" dirty="0">
              <a:uFillTx/>
            </a:endParaRPr>
          </a:p>
        </p:txBody>
      </p:sp>
      <p:sp>
        <p:nvSpPr>
          <p:cNvPr id="7" name="スライド番号プレースホルダー 6"/>
          <p:cNvSpPr>
            <a:spLocks noGrp="1"/>
          </p:cNvSpPr>
          <p:nvPr>
            <p:ph type="sldNum" sz="quarter" idx="12"/>
          </p:nvPr>
        </p:nvSpPr>
        <p:spPr/>
        <p:txBody>
          <a:bodyPr/>
          <a:lstStyle/>
          <a:p>
            <a:fld id="{89618A0E-BE2A-4F17-A2B3-6D078A2E2AA1}" type="slidenum">
              <a:rPr kumimoji="1" lang="ja-JP" altLang="en-US" smtClean="0">
                <a:uFillTx/>
              </a:rPr>
              <a:t>12</a:t>
            </a:fld>
            <a:endParaRPr kumimoji="1" lang="ja-JP" altLang="en-US">
              <a:uFillTx/>
            </a:endParaRPr>
          </a:p>
        </p:txBody>
      </p:sp>
      <p:graphicFrame>
        <p:nvGraphicFramePr>
          <p:cNvPr id="4" name="表 3"/>
          <p:cNvGraphicFramePr>
            <a:graphicFrameLocks noGrp="1"/>
          </p:cNvGraphicFramePr>
          <p:nvPr>
            <p:extLst>
              <p:ext uri="{D42A27DB-BD31-4B8C-83A1-F6EECF244321}">
                <p14:modId xmlns:p14="http://schemas.microsoft.com/office/powerpoint/2010/main" val="3856408122"/>
              </p:ext>
            </p:extLst>
          </p:nvPr>
        </p:nvGraphicFramePr>
        <p:xfrm>
          <a:off x="683466" y="2215397"/>
          <a:ext cx="11062252" cy="3428219"/>
        </p:xfrm>
        <a:graphic>
          <a:graphicData uri="http://schemas.openxmlformats.org/drawingml/2006/table">
            <a:tbl>
              <a:tblPr firstRow="1" bandRow="1">
                <a:tableStyleId>{5C22544A-7EE6-4342-B048-85BDC9FD1C3A}</a:tableStyleId>
              </a:tblPr>
              <a:tblGrid>
                <a:gridCol w="2859157">
                  <a:extLst>
                    <a:ext uri="{9D8B030D-6E8A-4147-A177-3AD203B41FA5}">
                      <a16:colId xmlns:a16="http://schemas.microsoft.com/office/drawing/2014/main" xmlns="" val="20000"/>
                    </a:ext>
                  </a:extLst>
                </a:gridCol>
                <a:gridCol w="1497495">
                  <a:extLst>
                    <a:ext uri="{9D8B030D-6E8A-4147-A177-3AD203B41FA5}">
                      <a16:colId xmlns:a16="http://schemas.microsoft.com/office/drawing/2014/main" xmlns="" val="20001"/>
                    </a:ext>
                  </a:extLst>
                </a:gridCol>
                <a:gridCol w="6705600">
                  <a:extLst>
                    <a:ext uri="{9D8B030D-6E8A-4147-A177-3AD203B41FA5}">
                      <a16:colId xmlns:a16="http://schemas.microsoft.com/office/drawing/2014/main" xmlns="" val="20002"/>
                    </a:ext>
                  </a:extLst>
                </a:gridCol>
              </a:tblGrid>
              <a:tr h="470614">
                <a:tc>
                  <a:txBody>
                    <a:bodyPr/>
                    <a:lstStyle/>
                    <a:p>
                      <a:pPr algn="l"/>
                      <a:r>
                        <a:rPr kumimoji="1" lang="ja-JP" altLang="en-US" sz="1800" b="1" dirty="0">
                          <a:uFillTx/>
                        </a:rPr>
                        <a:t>広告分類</a:t>
                      </a:r>
                    </a:p>
                  </a:txBody>
                  <a:tcPr/>
                </a:tc>
                <a:tc>
                  <a:txBody>
                    <a:bodyPr/>
                    <a:lstStyle/>
                    <a:p>
                      <a:r>
                        <a:rPr kumimoji="1" lang="ja-JP" altLang="en-US" b="1" dirty="0">
                          <a:uFillTx/>
                        </a:rPr>
                        <a:t>市場</a:t>
                      </a:r>
                    </a:p>
                  </a:txBody>
                  <a:tcPr/>
                </a:tc>
                <a:tc>
                  <a:txBody>
                    <a:bodyPr/>
                    <a:lstStyle/>
                    <a:p>
                      <a:r>
                        <a:rPr kumimoji="1" lang="ja-JP" altLang="en-US" b="1" dirty="0">
                          <a:uFillTx/>
                        </a:rPr>
                        <a:t>訴求内容</a:t>
                      </a:r>
                    </a:p>
                  </a:txBody>
                  <a:tcPr/>
                </a:tc>
                <a:extLst>
                  <a:ext uri="{0D108BD9-81ED-4DB2-BD59-A6C34878D82A}">
                    <a16:rowId xmlns:a16="http://schemas.microsoft.com/office/drawing/2014/main" xmlns="" val="10000"/>
                  </a:ext>
                </a:extLst>
              </a:tr>
              <a:tr h="899008">
                <a:tc>
                  <a:txBody>
                    <a:bodyPr/>
                    <a:lstStyle/>
                    <a:p>
                      <a:r>
                        <a:rPr kumimoji="1" lang="ja-JP" altLang="en-US" dirty="0">
                          <a:uFillTx/>
                        </a:rPr>
                        <a:t>情報提供型広告</a:t>
                      </a:r>
                      <a:endParaRPr kumimoji="1" lang="ja-JP" altLang="en-US" b="0" dirty="0">
                        <a:uFillTx/>
                      </a:endParaRPr>
                    </a:p>
                  </a:txBody>
                  <a:tcPr/>
                </a:tc>
                <a:tc>
                  <a:txBody>
                    <a:bodyPr/>
                    <a:lstStyle/>
                    <a:p>
                      <a:r>
                        <a:rPr kumimoji="1" lang="ja-JP" altLang="en-US" dirty="0">
                          <a:uFillTx/>
                        </a:rPr>
                        <a:t>導入期</a:t>
                      </a:r>
                      <a:endParaRPr kumimoji="1" lang="ja-JP" altLang="en-US" b="0" dirty="0">
                        <a:uFillTx/>
                      </a:endParaRPr>
                    </a:p>
                  </a:txBody>
                  <a:tcPr/>
                </a:tc>
                <a:tc>
                  <a:txBody>
                    <a:bodyPr/>
                    <a:lstStyle/>
                    <a:p>
                      <a:r>
                        <a:rPr kumimoji="1" lang="ja-JP" altLang="en-US" dirty="0">
                          <a:uFillTx/>
                        </a:rPr>
                        <a:t>製品情報について訴求。</a:t>
                      </a:r>
                      <a:endParaRPr kumimoji="1" lang="en-US" altLang="ja-JP" dirty="0">
                        <a:uFillTx/>
                      </a:endParaRPr>
                    </a:p>
                    <a:p>
                      <a:r>
                        <a:rPr kumimoji="1" lang="ja-JP" altLang="en-US" dirty="0">
                          <a:uFillTx/>
                        </a:rPr>
                        <a:t>製品がもたらす便益、使い方、価格などの情報が中心。</a:t>
                      </a:r>
                      <a:endParaRPr kumimoji="1" lang="ja-JP" altLang="en-US" b="0" dirty="0">
                        <a:uFillTx/>
                      </a:endParaRPr>
                    </a:p>
                  </a:txBody>
                  <a:tcPr/>
                </a:tc>
                <a:extLst>
                  <a:ext uri="{0D108BD9-81ED-4DB2-BD59-A6C34878D82A}">
                    <a16:rowId xmlns:a16="http://schemas.microsoft.com/office/drawing/2014/main" xmlns="" val="10001"/>
                  </a:ext>
                </a:extLst>
              </a:tr>
              <a:tr h="1075566">
                <a:tc>
                  <a:txBody>
                    <a:bodyPr/>
                    <a:lstStyle/>
                    <a:p>
                      <a:r>
                        <a:rPr kumimoji="1" lang="ja-JP" altLang="en-US" dirty="0">
                          <a:uFillTx/>
                        </a:rPr>
                        <a:t>説得型広告</a:t>
                      </a:r>
                    </a:p>
                  </a:txBody>
                  <a:tcPr/>
                </a:tc>
                <a:tc>
                  <a:txBody>
                    <a:bodyPr/>
                    <a:lstStyle/>
                    <a:p>
                      <a:r>
                        <a:rPr kumimoji="1" lang="ja-JP" altLang="en-US" dirty="0">
                          <a:uFillTx/>
                        </a:rPr>
                        <a:t>成長期</a:t>
                      </a:r>
                    </a:p>
                  </a:txBody>
                  <a:tcPr/>
                </a:tc>
                <a:tc>
                  <a:txBody>
                    <a:bodyPr/>
                    <a:lstStyle/>
                    <a:p>
                      <a:r>
                        <a:rPr kumimoji="1" lang="ja-JP" altLang="en-US" dirty="0">
                          <a:uFillTx/>
                        </a:rPr>
                        <a:t>自社ブランドがいかに優れているかについて訴える。</a:t>
                      </a:r>
                      <a:endParaRPr kumimoji="1" lang="en-US" altLang="ja-JP" dirty="0">
                        <a:uFillTx/>
                      </a:endParaRPr>
                    </a:p>
                    <a:p>
                      <a:r>
                        <a:rPr kumimoji="1" lang="ja-JP" altLang="en-US" dirty="0">
                          <a:uFillTx/>
                        </a:rPr>
                        <a:t>自社ブランドに対する需要を生み出し、ブランド選好を確立し、スイッチを発生させることが目的。</a:t>
                      </a:r>
                    </a:p>
                  </a:txBody>
                  <a:tcPr/>
                </a:tc>
                <a:extLst>
                  <a:ext uri="{0D108BD9-81ED-4DB2-BD59-A6C34878D82A}">
                    <a16:rowId xmlns:a16="http://schemas.microsoft.com/office/drawing/2014/main" xmlns="" val="10002"/>
                  </a:ext>
                </a:extLst>
              </a:tr>
              <a:tr h="983031">
                <a:tc>
                  <a:txBody>
                    <a:bodyPr/>
                    <a:lstStyle/>
                    <a:p>
                      <a:r>
                        <a:rPr kumimoji="1" lang="ja-JP" altLang="en-US" dirty="0">
                          <a:uFillTx/>
                        </a:rPr>
                        <a:t>リマインダー型広告</a:t>
                      </a:r>
                    </a:p>
                  </a:txBody>
                  <a:tcPr/>
                </a:tc>
                <a:tc>
                  <a:txBody>
                    <a:bodyPr/>
                    <a:lstStyle/>
                    <a:p>
                      <a:r>
                        <a:rPr kumimoji="1" lang="ja-JP" altLang="en-US" dirty="0">
                          <a:uFillTx/>
                        </a:rPr>
                        <a:t>成熟期</a:t>
                      </a:r>
                    </a:p>
                  </a:txBody>
                  <a:tcPr/>
                </a:tc>
                <a:tc>
                  <a:txBody>
                    <a:bodyPr/>
                    <a:lstStyle/>
                    <a:p>
                      <a:r>
                        <a:rPr kumimoji="1" lang="ja-JP" altLang="en-US" dirty="0">
                          <a:uFillTx/>
                        </a:rPr>
                        <a:t>自社ブランドを忘れさせないように訴える。</a:t>
                      </a:r>
                      <a:endParaRPr kumimoji="1" lang="en-US" altLang="ja-JP" dirty="0">
                        <a:uFillTx/>
                      </a:endParaRPr>
                    </a:p>
                    <a:p>
                      <a:r>
                        <a:rPr kumimoji="1" lang="ja-JP" altLang="en-US" dirty="0">
                          <a:uFillTx/>
                        </a:rPr>
                        <a:t>すでに構築されているブランド・ロイヤルティを維持し、</a:t>
                      </a:r>
                      <a:endParaRPr kumimoji="1" lang="en-US" altLang="ja-JP" dirty="0">
                        <a:uFillTx/>
                      </a:endParaRPr>
                    </a:p>
                    <a:p>
                      <a:r>
                        <a:rPr kumimoji="1" lang="ja-JP" altLang="en-US" dirty="0">
                          <a:uFillTx/>
                        </a:rPr>
                        <a:t>自社ブランドに対する意識の水準を高めることが目的。</a:t>
                      </a:r>
                      <a:endParaRPr kumimoji="1" lang="en-US" altLang="ja-JP" dirty="0">
                        <a:uFillTx/>
                      </a:endParaRPr>
                    </a:p>
                  </a:txBody>
                  <a:tcPr/>
                </a:tc>
                <a:extLst>
                  <a:ext uri="{0D108BD9-81ED-4DB2-BD59-A6C34878D82A}">
                    <a16:rowId xmlns:a16="http://schemas.microsoft.com/office/drawing/2014/main" xmlns="" val="10003"/>
                  </a:ext>
                </a:extLst>
              </a:tr>
            </a:tbl>
          </a:graphicData>
        </a:graphic>
      </p:graphicFrame>
      <p:sp>
        <p:nvSpPr>
          <p:cNvPr id="6" name="テキスト ボックス 5"/>
          <p:cNvSpPr txBox="1">
            <a:spLocks/>
          </p:cNvSpPr>
          <p:nvPr/>
        </p:nvSpPr>
        <p:spPr>
          <a:xfrm>
            <a:off x="0" y="1168950"/>
            <a:ext cx="11330346" cy="461665"/>
          </a:xfrm>
          <a:prstGeom prst="rect">
            <a:avLst/>
          </a:prstGeom>
          <a:noFill/>
        </p:spPr>
        <p:txBody>
          <a:bodyPr wrap="none" rtlCol="0">
            <a:spAutoFit/>
          </a:bodyPr>
          <a:lstStyle/>
          <a:p>
            <a:r>
              <a:rPr lang="en-US" altLang="ja-JP" dirty="0">
                <a:uFillTx/>
              </a:rPr>
              <a:t>【</a:t>
            </a:r>
            <a:r>
              <a:rPr lang="ja-JP" altLang="en-US" sz="2400" dirty="0">
                <a:uFillTx/>
              </a:rPr>
              <a:t>マーケティング戦略</a:t>
            </a:r>
            <a:r>
              <a:rPr lang="en-US" altLang="ja-JP" sz="2400" dirty="0">
                <a:uFillTx/>
              </a:rPr>
              <a:t>】</a:t>
            </a:r>
            <a:r>
              <a:rPr lang="ja-JP" altLang="en-US" sz="2400" dirty="0">
                <a:uFillTx/>
              </a:rPr>
              <a:t>和田充夫･恩蔵直人･三浦俊彦</a:t>
            </a:r>
            <a:r>
              <a:rPr lang="en-US" altLang="ja-JP" sz="2400" dirty="0">
                <a:uFillTx/>
              </a:rPr>
              <a:t>(2012) </a:t>
            </a:r>
            <a:r>
              <a:rPr lang="ja-JP" altLang="en-US" sz="2400" dirty="0">
                <a:uFillTx/>
              </a:rPr>
              <a:t>　有斐閣　第</a:t>
            </a:r>
            <a:r>
              <a:rPr lang="en-US" altLang="ja-JP" sz="2400" dirty="0">
                <a:uFillTx/>
              </a:rPr>
              <a:t>4</a:t>
            </a:r>
            <a:r>
              <a:rPr lang="ja-JP" altLang="en-US" sz="2400" dirty="0">
                <a:uFillTx/>
              </a:rPr>
              <a:t>版発行</a:t>
            </a:r>
            <a:r>
              <a:rPr lang="en-US" altLang="ja-JP" sz="2400" dirty="0">
                <a:uFillTx/>
              </a:rPr>
              <a:t>(2012)</a:t>
            </a:r>
            <a:endParaRPr lang="en-US" altLang="ja-JP" b="1" u="sng" dirty="0">
              <a:uFillTx/>
            </a:endParaRPr>
          </a:p>
        </p:txBody>
      </p:sp>
      <p:sp>
        <p:nvSpPr>
          <p:cNvPr id="8" name="テキスト ボックス 7">
            <a:extLst>
              <a:ext uri="{FF2B5EF4-FFF2-40B4-BE49-F238E27FC236}">
                <a16:creationId xmlns:a16="http://schemas.microsoft.com/office/drawing/2014/main" xmlns="" id="{DA825B7F-14D3-4B06-83B5-29F6C9AA27A0}"/>
              </a:ext>
            </a:extLst>
          </p:cNvPr>
          <p:cNvSpPr txBox="1">
            <a:spLocks/>
          </p:cNvSpPr>
          <p:nvPr/>
        </p:nvSpPr>
        <p:spPr>
          <a:xfrm>
            <a:off x="3270524" y="5643616"/>
            <a:ext cx="8665166" cy="584775"/>
          </a:xfrm>
          <a:prstGeom prst="rect">
            <a:avLst/>
          </a:prstGeom>
        </p:spPr>
        <p:txBody>
          <a:bodyPr wrap="square" rtlCol="0">
            <a:spAutoFit/>
          </a:bodyPr>
          <a:lstStyle/>
          <a:p>
            <a:r>
              <a:rPr kumimoji="1" lang="ja-JP" altLang="en-US" sz="1600" dirty="0">
                <a:uFillTx/>
              </a:rPr>
              <a:t>出典</a:t>
            </a:r>
            <a:r>
              <a:rPr kumimoji="1" lang="en-US" altLang="ja-JP" sz="1600" dirty="0">
                <a:uFillTx/>
              </a:rPr>
              <a:t>:</a:t>
            </a:r>
            <a:r>
              <a:rPr kumimoji="1" lang="ja-JP" altLang="en-US" sz="1600" dirty="0">
                <a:uFillTx/>
              </a:rPr>
              <a:t>「マーケティング・マネジメント　ミレニアム版</a:t>
            </a:r>
            <a:r>
              <a:rPr kumimoji="1" lang="en-US" altLang="ja-JP" sz="1600" dirty="0">
                <a:uFillTx/>
              </a:rPr>
              <a:t>(</a:t>
            </a:r>
            <a:r>
              <a:rPr kumimoji="1" lang="ja-JP" altLang="en-US" sz="1600" dirty="0">
                <a:uFillTx/>
              </a:rPr>
              <a:t>第</a:t>
            </a:r>
            <a:r>
              <a:rPr kumimoji="1" lang="en-US" altLang="ja-JP" sz="1600" dirty="0">
                <a:uFillTx/>
              </a:rPr>
              <a:t>10</a:t>
            </a:r>
            <a:r>
              <a:rPr kumimoji="1" lang="ja-JP" altLang="en-US" sz="1600" dirty="0">
                <a:uFillTx/>
              </a:rPr>
              <a:t>版</a:t>
            </a:r>
            <a:r>
              <a:rPr kumimoji="1" lang="en-US" altLang="ja-JP" sz="1600" dirty="0">
                <a:uFillTx/>
              </a:rPr>
              <a:t>)</a:t>
            </a:r>
            <a:r>
              <a:rPr kumimoji="1" lang="ja-JP" altLang="en-US" sz="1600" dirty="0">
                <a:uFillTx/>
              </a:rPr>
              <a:t>」フィリップ・コトラー著　恩蔵直人監修　月谷真紀訳　株式会社ピアソン・エデュケーション　第</a:t>
            </a:r>
            <a:r>
              <a:rPr kumimoji="1" lang="en-US" altLang="ja-JP" sz="1600" dirty="0">
                <a:uFillTx/>
              </a:rPr>
              <a:t>5</a:t>
            </a:r>
            <a:r>
              <a:rPr kumimoji="1" lang="ja-JP" altLang="en-US" sz="1600" dirty="0">
                <a:uFillTx/>
              </a:rPr>
              <a:t>刷発行</a:t>
            </a:r>
            <a:r>
              <a:rPr kumimoji="1" lang="en-US" altLang="ja-JP" sz="1600" dirty="0">
                <a:uFillTx/>
              </a:rPr>
              <a:t>(2004)</a:t>
            </a:r>
            <a:endParaRPr kumimoji="1" lang="ja-JP" altLang="en-US" sz="1600" dirty="0">
              <a:uFillTx/>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uFillTx/>
              </a:rPr>
              <a:t>先行研究のレビュー①</a:t>
            </a:r>
            <a:r>
              <a:rPr kumimoji="1" lang="en-US" altLang="ja-JP" dirty="0">
                <a:uFillTx/>
              </a:rPr>
              <a:t>〈</a:t>
            </a:r>
            <a:r>
              <a:rPr kumimoji="1" lang="ja-JP" altLang="en-US" dirty="0">
                <a:uFillTx/>
              </a:rPr>
              <a:t>考察</a:t>
            </a:r>
            <a:r>
              <a:rPr lang="en-US" altLang="ja-JP" dirty="0">
                <a:uFillTx/>
              </a:rPr>
              <a:t>〉</a:t>
            </a:r>
            <a:endParaRPr kumimoji="1" lang="ja-JP" altLang="en-US" dirty="0">
              <a:uFillTx/>
            </a:endParaRPr>
          </a:p>
        </p:txBody>
      </p:sp>
      <p:sp>
        <p:nvSpPr>
          <p:cNvPr id="3" name="コンテンツ プレースホルダー 2"/>
          <p:cNvSpPr>
            <a:spLocks noGrp="1"/>
          </p:cNvSpPr>
          <p:nvPr>
            <p:ph idx="1"/>
          </p:nvPr>
        </p:nvSpPr>
        <p:spPr/>
        <p:txBody>
          <a:bodyPr/>
          <a:lstStyle/>
          <a:p>
            <a:r>
              <a:rPr kumimoji="1" lang="ja-JP" altLang="en-US" dirty="0">
                <a:uFillTx/>
              </a:rPr>
              <a:t>市場の成熟度合によって</a:t>
            </a:r>
            <a:r>
              <a:rPr kumimoji="1" lang="ja-JP" altLang="en-US" dirty="0">
                <a:solidFill>
                  <a:srgbClr val="00B0F0"/>
                </a:solidFill>
                <a:uFillTx/>
              </a:rPr>
              <a:t>効果的</a:t>
            </a:r>
            <a:r>
              <a:rPr lang="ja-JP" altLang="en-US" dirty="0">
                <a:solidFill>
                  <a:srgbClr val="00B0F0"/>
                </a:solidFill>
                <a:uFillTx/>
              </a:rPr>
              <a:t>な</a:t>
            </a:r>
            <a:r>
              <a:rPr lang="en-US" altLang="ja-JP" dirty="0">
                <a:solidFill>
                  <a:srgbClr val="00B0F0"/>
                </a:solidFill>
                <a:uFillTx/>
              </a:rPr>
              <a:t>CM</a:t>
            </a:r>
            <a:r>
              <a:rPr lang="ja-JP" altLang="en-US" dirty="0">
                <a:solidFill>
                  <a:srgbClr val="00B0F0"/>
                </a:solidFill>
                <a:uFillTx/>
              </a:rPr>
              <a:t>のタイプは変わる</a:t>
            </a:r>
            <a:endParaRPr lang="en-US" altLang="ja-JP" dirty="0">
              <a:solidFill>
                <a:srgbClr val="00B0F0"/>
              </a:solidFill>
              <a:uFillTx/>
            </a:endParaRPr>
          </a:p>
          <a:p>
            <a:r>
              <a:rPr lang="ja-JP" altLang="en-US" dirty="0">
                <a:uFillTx/>
              </a:rPr>
              <a:t>視聴者の製品についての知識が乏しい</a:t>
            </a:r>
            <a:r>
              <a:rPr lang="ja-JP" altLang="en-US" dirty="0">
                <a:solidFill>
                  <a:srgbClr val="00B0F0"/>
                </a:solidFill>
                <a:uFillTx/>
              </a:rPr>
              <a:t>導入期</a:t>
            </a:r>
            <a:r>
              <a:rPr lang="ja-JP" altLang="en-US" dirty="0">
                <a:uFillTx/>
              </a:rPr>
              <a:t>は</a:t>
            </a:r>
            <a:r>
              <a:rPr lang="ja-JP" altLang="en-US" dirty="0">
                <a:solidFill>
                  <a:srgbClr val="00B0F0"/>
                </a:solidFill>
                <a:uFillTx/>
              </a:rPr>
              <a:t>製品情報を伝える</a:t>
            </a:r>
            <a:endParaRPr lang="en-US" altLang="ja-JP" dirty="0">
              <a:solidFill>
                <a:srgbClr val="00B0F0"/>
              </a:solidFill>
              <a:uFillTx/>
            </a:endParaRPr>
          </a:p>
          <a:p>
            <a:r>
              <a:rPr lang="ja-JP" altLang="en-US" dirty="0">
                <a:uFillTx/>
              </a:rPr>
              <a:t>視聴者が製品について多くの知識を持っている</a:t>
            </a:r>
            <a:r>
              <a:rPr lang="ja-JP" altLang="en-US" dirty="0">
                <a:solidFill>
                  <a:srgbClr val="00B0F0"/>
                </a:solidFill>
                <a:uFillTx/>
              </a:rPr>
              <a:t>成熟期</a:t>
            </a:r>
            <a:r>
              <a:rPr lang="ja-JP" altLang="en-US" dirty="0">
                <a:uFillTx/>
              </a:rPr>
              <a:t>は</a:t>
            </a:r>
            <a:r>
              <a:rPr lang="ja-JP" altLang="en-US" dirty="0">
                <a:solidFill>
                  <a:srgbClr val="00B0F0"/>
                </a:solidFill>
                <a:uFillTx/>
              </a:rPr>
              <a:t>自社ブランドへのロイヤルティの維持</a:t>
            </a:r>
            <a:r>
              <a:rPr lang="ja-JP" altLang="en-US" dirty="0">
                <a:uFillTx/>
              </a:rPr>
              <a:t>を目指す</a:t>
            </a:r>
            <a:endParaRPr lang="en-US" altLang="ja-JP" dirty="0">
              <a:uFillTx/>
            </a:endParaRPr>
          </a:p>
          <a:p>
            <a:endParaRPr lang="en-US" altLang="ja-JP" dirty="0">
              <a:uFillTx/>
            </a:endParaRPr>
          </a:p>
          <a:p>
            <a:pPr marL="0" indent="0">
              <a:buNone/>
            </a:pPr>
            <a:r>
              <a:rPr lang="ja-JP" altLang="en-US" dirty="0">
                <a:uFillTx/>
              </a:rPr>
              <a:t>→視聴者の製品についての知識量で効果的な</a:t>
            </a:r>
            <a:r>
              <a:rPr lang="en-US" altLang="ja-JP" dirty="0">
                <a:uFillTx/>
              </a:rPr>
              <a:t>CM</a:t>
            </a:r>
            <a:r>
              <a:rPr lang="ja-JP" altLang="en-US" dirty="0">
                <a:uFillTx/>
              </a:rPr>
              <a:t>のタイプは変わるのではないか？</a:t>
            </a:r>
            <a:endParaRPr lang="en-US" altLang="ja-JP" dirty="0">
              <a:uFillTx/>
            </a:endParaRPr>
          </a:p>
          <a:p>
            <a:pPr marL="0" indent="0">
              <a:buNone/>
            </a:pPr>
            <a:endParaRPr lang="en-US" altLang="ja-JP" dirty="0">
              <a:uFillTx/>
            </a:endParaRPr>
          </a:p>
        </p:txBody>
      </p:sp>
      <p:sp>
        <p:nvSpPr>
          <p:cNvPr id="4" name="スライド番号プレースホルダー 3"/>
          <p:cNvSpPr>
            <a:spLocks noGrp="1"/>
          </p:cNvSpPr>
          <p:nvPr>
            <p:ph type="sldNum" sz="quarter" idx="12"/>
          </p:nvPr>
        </p:nvSpPr>
        <p:spPr/>
        <p:txBody>
          <a:bodyPr/>
          <a:lstStyle/>
          <a:p>
            <a:fld id="{89618A0E-BE2A-4F17-A2B3-6D078A2E2AA1}" type="slidenum">
              <a:rPr kumimoji="1" lang="ja-JP" altLang="en-US" smtClean="0">
                <a:uFillTx/>
              </a:rPr>
              <a:t>13</a:t>
            </a:fld>
            <a:endParaRPr kumimoji="1" lang="ja-JP" altLang="en-US">
              <a:uFillTx/>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85931" y="146339"/>
            <a:ext cx="10515600" cy="1325563"/>
          </a:xfrm>
        </p:spPr>
        <p:txBody>
          <a:bodyPr/>
          <a:lstStyle/>
          <a:p>
            <a:r>
              <a:rPr lang="ja-JP" altLang="en-US" dirty="0">
                <a:uFillTx/>
              </a:rPr>
              <a:t>先行研究のレビュー②</a:t>
            </a:r>
            <a:endParaRPr kumimoji="1" lang="ja-JP" altLang="en-US" dirty="0">
              <a:uFillTx/>
            </a:endParaRPr>
          </a:p>
        </p:txBody>
      </p:sp>
      <p:sp>
        <p:nvSpPr>
          <p:cNvPr id="3" name="コンテンツ プレースホルダー 2"/>
          <p:cNvSpPr>
            <a:spLocks noGrp="1"/>
          </p:cNvSpPr>
          <p:nvPr>
            <p:ph idx="1"/>
          </p:nvPr>
        </p:nvSpPr>
        <p:spPr>
          <a:xfrm>
            <a:off x="658318" y="1471902"/>
            <a:ext cx="11125840" cy="4351338"/>
          </a:xfrm>
        </p:spPr>
        <p:txBody>
          <a:bodyPr>
            <a:normAutofit lnSpcReduction="10000"/>
          </a:bodyPr>
          <a:lstStyle/>
          <a:p>
            <a:pPr marL="0" indent="0">
              <a:buNone/>
            </a:pPr>
            <a:r>
              <a:rPr lang="en-US" altLang="ja-JP" dirty="0">
                <a:uFillTx/>
              </a:rPr>
              <a:t>【What to Say When</a:t>
            </a:r>
            <a:r>
              <a:rPr lang="ja-JP" altLang="en-US" dirty="0">
                <a:uFillTx/>
              </a:rPr>
              <a:t> </a:t>
            </a:r>
            <a:r>
              <a:rPr lang="en-US" altLang="ja-JP" dirty="0">
                <a:uFillTx/>
              </a:rPr>
              <a:t>: Advertising Appeals in Evolving</a:t>
            </a:r>
            <a:r>
              <a:rPr lang="ja-JP" altLang="en-US" dirty="0">
                <a:uFillTx/>
              </a:rPr>
              <a:t> </a:t>
            </a:r>
            <a:r>
              <a:rPr lang="en-US" altLang="ja-JP" dirty="0">
                <a:uFillTx/>
              </a:rPr>
              <a:t>Markets】</a:t>
            </a:r>
          </a:p>
          <a:p>
            <a:pPr marL="0" indent="0">
              <a:buNone/>
            </a:pPr>
            <a:r>
              <a:rPr lang="en-US" altLang="ja-JP" sz="2400" dirty="0">
                <a:uFillTx/>
              </a:rPr>
              <a:t>RAJESH K.CHANDY,GERARD J. TELLIS,DEBORAH J. MACINNIS, and PATTANA THAIVANICH* </a:t>
            </a:r>
            <a:r>
              <a:rPr lang="ja-JP" altLang="en-US" dirty="0">
                <a:uFillTx/>
              </a:rPr>
              <a:t>　　</a:t>
            </a:r>
            <a:r>
              <a:rPr lang="en-US" altLang="ja-JP" dirty="0">
                <a:uFillTx/>
              </a:rPr>
              <a:t>:</a:t>
            </a:r>
            <a:r>
              <a:rPr lang="en-US" altLang="ja-JP" sz="2000" i="1" dirty="0">
                <a:uFillTx/>
              </a:rPr>
              <a:t>Journal of Marketing Research</a:t>
            </a:r>
            <a:r>
              <a:rPr lang="ja-JP" altLang="en-US" sz="2000" i="1" dirty="0">
                <a:uFillTx/>
              </a:rPr>
              <a:t>　</a:t>
            </a:r>
            <a:r>
              <a:rPr lang="nl-NL" altLang="ja-JP" sz="2000" dirty="0">
                <a:uFillTx/>
              </a:rPr>
              <a:t>Vol. XXXVIII (November 2001), 399–414</a:t>
            </a:r>
          </a:p>
          <a:p>
            <a:pPr marL="0" indent="0">
              <a:buNone/>
            </a:pPr>
            <a:endParaRPr lang="en-US" altLang="ja-JP" dirty="0">
              <a:uFillTx/>
            </a:endParaRPr>
          </a:p>
          <a:p>
            <a:r>
              <a:rPr lang="ja-JP" altLang="en-US" sz="2400" dirty="0">
                <a:uFillTx/>
              </a:rPr>
              <a:t>この研究では、広告がどのようにして消費者行動に影響を及ぼすのか、新興市場と成熟市場を比較して研究している。</a:t>
            </a:r>
            <a:endParaRPr lang="en-US" altLang="ja-JP" sz="2400" dirty="0">
              <a:uFillTx/>
            </a:endParaRPr>
          </a:p>
          <a:p>
            <a:r>
              <a:rPr lang="en-US" altLang="ja-JP" sz="2400" dirty="0">
                <a:uFillTx/>
              </a:rPr>
              <a:t>p.402</a:t>
            </a:r>
            <a:r>
              <a:rPr lang="ja-JP" altLang="en-US" sz="2400" dirty="0">
                <a:uFillTx/>
              </a:rPr>
              <a:t>より</a:t>
            </a:r>
            <a:endParaRPr lang="en-US" altLang="ja-JP" sz="2400" dirty="0">
              <a:uFillTx/>
            </a:endParaRPr>
          </a:p>
          <a:p>
            <a:pPr marL="0" indent="0">
              <a:buNone/>
            </a:pPr>
            <a:r>
              <a:rPr lang="ja-JP" altLang="en-US" sz="2400" dirty="0">
                <a:uFillTx/>
              </a:rPr>
              <a:t>　</a:t>
            </a:r>
            <a:r>
              <a:rPr lang="en-US" altLang="ja-JP" sz="2400" dirty="0">
                <a:uFillTx/>
              </a:rPr>
              <a:t>H1</a:t>
            </a:r>
            <a:r>
              <a:rPr lang="ja-JP" altLang="en-US" sz="2400" dirty="0">
                <a:uFillTx/>
              </a:rPr>
              <a:t>：論証ベースの広告は、成熟市場よりも新興市場でより効果的である。</a:t>
            </a:r>
          </a:p>
          <a:p>
            <a:pPr marL="0" indent="0">
              <a:buNone/>
            </a:pPr>
            <a:r>
              <a:rPr lang="ja-JP" altLang="en-US" sz="2400" dirty="0">
                <a:uFillTx/>
              </a:rPr>
              <a:t>　</a:t>
            </a:r>
            <a:r>
              <a:rPr lang="en-US" altLang="ja-JP" sz="2400" dirty="0">
                <a:uFillTx/>
              </a:rPr>
              <a:t>H2</a:t>
            </a:r>
            <a:r>
              <a:rPr lang="ja-JP" altLang="en-US" sz="2400" dirty="0">
                <a:uFillTx/>
              </a:rPr>
              <a:t>：感情ベースの広告は、新興市場よりも成熟市場でより効果的である。</a:t>
            </a:r>
            <a:endParaRPr lang="en-US" altLang="ja-JP" sz="2400" dirty="0">
              <a:uFillTx/>
            </a:endParaRPr>
          </a:p>
          <a:p>
            <a:pPr marL="0" indent="0">
              <a:buNone/>
            </a:pPr>
            <a:r>
              <a:rPr lang="ja-JP" altLang="en-US" sz="2400" dirty="0">
                <a:uFillTx/>
              </a:rPr>
              <a:t>　という仮説を示している。</a:t>
            </a:r>
            <a:endParaRPr lang="en-US" altLang="ja-JP" sz="2400" dirty="0">
              <a:uFillTx/>
            </a:endParaRPr>
          </a:p>
          <a:p>
            <a:endParaRPr lang="en-US" altLang="ja-JP" dirty="0">
              <a:uFillTx/>
            </a:endParaRPr>
          </a:p>
          <a:p>
            <a:pPr marL="0" indent="0">
              <a:buNone/>
            </a:pPr>
            <a:endParaRPr kumimoji="1" lang="ja-JP" altLang="en-US" dirty="0">
              <a:uFillTx/>
            </a:endParaRPr>
          </a:p>
        </p:txBody>
      </p:sp>
      <p:sp>
        <p:nvSpPr>
          <p:cNvPr id="4" name="スライド番号プレースホルダー 3"/>
          <p:cNvSpPr>
            <a:spLocks noGrp="1"/>
          </p:cNvSpPr>
          <p:nvPr>
            <p:ph type="sldNum" sz="quarter" idx="12"/>
          </p:nvPr>
        </p:nvSpPr>
        <p:spPr/>
        <p:txBody>
          <a:bodyPr/>
          <a:lstStyle/>
          <a:p>
            <a:fld id="{89618A0E-BE2A-4F17-A2B3-6D078A2E2AA1}" type="slidenum">
              <a:rPr kumimoji="1" lang="ja-JP" altLang="en-US" smtClean="0">
                <a:uFillTx/>
              </a:rPr>
              <a:t>14</a:t>
            </a:fld>
            <a:endParaRPr kumimoji="1" lang="ja-JP" altLang="en-US">
              <a:uFillTx/>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8436" y="80312"/>
            <a:ext cx="10515600" cy="1325563"/>
          </a:xfrm>
        </p:spPr>
        <p:txBody>
          <a:bodyPr/>
          <a:lstStyle/>
          <a:p>
            <a:r>
              <a:rPr lang="ja-JP" altLang="en-US" dirty="0">
                <a:uFillTx/>
              </a:rPr>
              <a:t>先行研究のレビュー②</a:t>
            </a:r>
            <a:r>
              <a:rPr lang="en-US" altLang="ja-JP" dirty="0">
                <a:uFillTx/>
              </a:rPr>
              <a:t>〈</a:t>
            </a:r>
            <a:r>
              <a:rPr lang="ja-JP" altLang="en-US" dirty="0">
                <a:uFillTx/>
              </a:rPr>
              <a:t>考察</a:t>
            </a:r>
            <a:r>
              <a:rPr lang="en-US" altLang="ja-JP" dirty="0">
                <a:uFillTx/>
              </a:rPr>
              <a:t>〉</a:t>
            </a:r>
            <a:endParaRPr kumimoji="1" lang="ja-JP" altLang="en-US" dirty="0">
              <a:uFillTx/>
            </a:endParaRPr>
          </a:p>
        </p:txBody>
      </p:sp>
      <p:sp>
        <p:nvSpPr>
          <p:cNvPr id="3" name="コンテンツ プレースホルダー 2"/>
          <p:cNvSpPr>
            <a:spLocks noGrp="1"/>
          </p:cNvSpPr>
          <p:nvPr>
            <p:ph idx="1"/>
          </p:nvPr>
        </p:nvSpPr>
        <p:spPr>
          <a:xfrm>
            <a:off x="665813" y="1509964"/>
            <a:ext cx="10515600" cy="4351338"/>
          </a:xfrm>
        </p:spPr>
        <p:txBody>
          <a:bodyPr>
            <a:normAutofit fontScale="92500" lnSpcReduction="10000"/>
          </a:bodyPr>
          <a:lstStyle/>
          <a:p>
            <a:pPr>
              <a:buFont typeface="Wingdings" panose="05000000000000000000" pitchFamily="2" charset="2"/>
              <a:buChar char="u"/>
            </a:pPr>
            <a:r>
              <a:rPr kumimoji="1" lang="ja-JP" altLang="en-US" sz="2000" dirty="0">
                <a:uFillTx/>
              </a:rPr>
              <a:t>「</a:t>
            </a:r>
            <a:r>
              <a:rPr kumimoji="1" lang="en-US" altLang="ja-JP" sz="2000" dirty="0">
                <a:uFillTx/>
              </a:rPr>
              <a:t>H1</a:t>
            </a:r>
            <a:r>
              <a:rPr lang="en-US" altLang="ja-JP" sz="2000" dirty="0">
                <a:uFillTx/>
              </a:rPr>
              <a:t>:</a:t>
            </a:r>
            <a:r>
              <a:rPr lang="ja-JP" altLang="en-US" sz="2000" dirty="0">
                <a:uFillTx/>
              </a:rPr>
              <a:t>：論証ベースの広告は、成熟市場よりも新興市場でより効果的である。」について</a:t>
            </a:r>
            <a:endParaRPr lang="en-US" altLang="ja-JP" sz="2000" dirty="0">
              <a:uFillTx/>
            </a:endParaRPr>
          </a:p>
          <a:p>
            <a:r>
              <a:rPr lang="ja-JP" altLang="en-US" sz="2000" dirty="0">
                <a:uFillTx/>
              </a:rPr>
              <a:t>新興</a:t>
            </a:r>
            <a:r>
              <a:rPr kumimoji="1" lang="ja-JP" altLang="en-US" sz="2000" dirty="0">
                <a:uFillTx/>
              </a:rPr>
              <a:t>市場→消費者は、製品に関する情報をほとんど持っていないため、広告内の</a:t>
            </a:r>
            <a:r>
              <a:rPr lang="ja-JP" altLang="en-US" sz="2000" dirty="0">
                <a:uFillTx/>
              </a:rPr>
              <a:t>論証</a:t>
            </a:r>
            <a:r>
              <a:rPr kumimoji="1" lang="ja-JP" altLang="en-US" sz="2000" dirty="0">
                <a:uFillTx/>
              </a:rPr>
              <a:t>に参加して広告を理解しようと</a:t>
            </a:r>
            <a:r>
              <a:rPr lang="ja-JP" altLang="en-US" sz="2000" dirty="0">
                <a:uFillTx/>
              </a:rPr>
              <a:t>する意欲がある。</a:t>
            </a:r>
            <a:endParaRPr lang="en-US" altLang="ja-JP" sz="2000" dirty="0">
              <a:uFillTx/>
            </a:endParaRPr>
          </a:p>
          <a:p>
            <a:pPr marL="0" indent="0">
              <a:buNone/>
            </a:pPr>
            <a:r>
              <a:rPr lang="ja-JP" altLang="en-US" sz="2000" dirty="0">
                <a:uFillTx/>
              </a:rPr>
              <a:t>　</a:t>
            </a:r>
            <a:r>
              <a:rPr kumimoji="1" lang="ja-JP" altLang="en-US" sz="2000" dirty="0">
                <a:uFillTx/>
              </a:rPr>
              <a:t>よって、</a:t>
            </a:r>
            <a:r>
              <a:rPr lang="ja-JP" altLang="en-US" sz="2000" u="sng" dirty="0">
                <a:uFillTx/>
              </a:rPr>
              <a:t>論証</a:t>
            </a:r>
            <a:r>
              <a:rPr kumimoji="1" lang="ja-JP" altLang="en-US" sz="2000" u="sng" dirty="0">
                <a:uFillTx/>
              </a:rPr>
              <a:t>中心型の広告は新興</a:t>
            </a:r>
            <a:r>
              <a:rPr lang="ja-JP" altLang="en-US" sz="2000" u="sng" dirty="0">
                <a:uFillTx/>
              </a:rPr>
              <a:t>市場でより説得力があると説明している。</a:t>
            </a:r>
            <a:endParaRPr lang="en-US" altLang="ja-JP" sz="2000" u="sng" dirty="0">
              <a:uFillTx/>
            </a:endParaRPr>
          </a:p>
          <a:p>
            <a:r>
              <a:rPr lang="ja-JP" altLang="en-US" sz="2000" dirty="0">
                <a:uFillTx/>
              </a:rPr>
              <a:t>論証中心型の</a:t>
            </a:r>
            <a:r>
              <a:rPr kumimoji="1" lang="ja-JP" altLang="en-US" sz="2000" dirty="0">
                <a:uFillTx/>
              </a:rPr>
              <a:t>広告は、商品の購入に対し、信頼できる理由を提示したとき広告はより魅力になる。</a:t>
            </a:r>
            <a:endParaRPr kumimoji="1" lang="en-US" altLang="ja-JP" sz="2000" dirty="0">
              <a:uFillTx/>
            </a:endParaRPr>
          </a:p>
          <a:p>
            <a:endParaRPr lang="en-US" altLang="ja-JP" sz="2000" dirty="0">
              <a:uFillTx/>
            </a:endParaRPr>
          </a:p>
          <a:p>
            <a:pPr>
              <a:buFont typeface="Wingdings" panose="05000000000000000000" pitchFamily="2" charset="2"/>
              <a:buChar char="u"/>
            </a:pPr>
            <a:r>
              <a:rPr kumimoji="1" lang="ja-JP" altLang="en-US" sz="2000" dirty="0">
                <a:uFillTx/>
              </a:rPr>
              <a:t>「</a:t>
            </a:r>
            <a:r>
              <a:rPr kumimoji="1" lang="en-US" altLang="ja-JP" sz="2000" dirty="0">
                <a:uFillTx/>
              </a:rPr>
              <a:t>H2:</a:t>
            </a:r>
            <a:r>
              <a:rPr lang="ja-JP" altLang="en-US" sz="2000" dirty="0">
                <a:uFillTx/>
              </a:rPr>
              <a:t>感情ベースの広告は、新興市場よりも成熟市場でより効果的である。」について</a:t>
            </a:r>
            <a:endParaRPr lang="en-US" altLang="ja-JP" sz="2000" dirty="0">
              <a:uFillTx/>
            </a:endParaRPr>
          </a:p>
          <a:p>
            <a:r>
              <a:rPr lang="ja-JP" altLang="en-US" sz="2000" dirty="0">
                <a:uFillTx/>
              </a:rPr>
              <a:t>成熟</a:t>
            </a:r>
            <a:r>
              <a:rPr kumimoji="1" lang="ja-JP" altLang="en-US" sz="2000" dirty="0">
                <a:uFillTx/>
              </a:rPr>
              <a:t>市場→消費者は製品に対する知識が豊富なので、製品について説明されても広告を理解しようとはしない。</a:t>
            </a:r>
            <a:endParaRPr kumimoji="1" lang="en-US" altLang="ja-JP" sz="2000" dirty="0">
              <a:uFillTx/>
            </a:endParaRPr>
          </a:p>
          <a:p>
            <a:pPr marL="0" indent="0">
              <a:buNone/>
            </a:pPr>
            <a:r>
              <a:rPr kumimoji="1" lang="ja-JP" altLang="en-US" sz="2000" dirty="0">
                <a:uFillTx/>
              </a:rPr>
              <a:t>　よって、</a:t>
            </a:r>
            <a:r>
              <a:rPr kumimoji="1" lang="ja-JP" altLang="en-US" sz="2000" u="sng" dirty="0">
                <a:uFillTx/>
              </a:rPr>
              <a:t>感情訴求型の広告は</a:t>
            </a:r>
            <a:r>
              <a:rPr lang="ja-JP" altLang="en-US" sz="2000" u="sng" dirty="0">
                <a:uFillTx/>
              </a:rPr>
              <a:t>成熟</a:t>
            </a:r>
            <a:r>
              <a:rPr kumimoji="1" lang="ja-JP" altLang="en-US" sz="2000" u="sng" dirty="0">
                <a:uFillTx/>
              </a:rPr>
              <a:t>市場でより説得力があると説明している。</a:t>
            </a:r>
            <a:endParaRPr kumimoji="1" lang="en-US" altLang="ja-JP" sz="2000" u="sng" dirty="0">
              <a:uFillTx/>
            </a:endParaRPr>
          </a:p>
          <a:p>
            <a:r>
              <a:rPr lang="ja-JP" altLang="en-US" sz="2000" dirty="0">
                <a:uFillTx/>
              </a:rPr>
              <a:t>感情訴求型の広告は、消費者の注目を集め、記憶からの事前製品知識の検索を支援する可能性がある。</a:t>
            </a:r>
            <a:endParaRPr kumimoji="1" lang="ja-JP" altLang="en-US" sz="2000" dirty="0">
              <a:uFillTx/>
            </a:endParaRPr>
          </a:p>
        </p:txBody>
      </p:sp>
      <p:sp>
        <p:nvSpPr>
          <p:cNvPr id="5" name="スライド番号プレースホルダー 4"/>
          <p:cNvSpPr>
            <a:spLocks noGrp="1"/>
          </p:cNvSpPr>
          <p:nvPr>
            <p:ph type="sldNum" sz="quarter" idx="12"/>
          </p:nvPr>
        </p:nvSpPr>
        <p:spPr/>
        <p:txBody>
          <a:bodyPr/>
          <a:lstStyle/>
          <a:p>
            <a:fld id="{89618A0E-BE2A-4F17-A2B3-6D078A2E2AA1}" type="slidenum">
              <a:rPr kumimoji="1" lang="ja-JP" altLang="en-US" smtClean="0">
                <a:uFillTx/>
              </a:rPr>
              <a:t>15</a:t>
            </a:fld>
            <a:endParaRPr kumimoji="1" lang="ja-JP" altLang="en-US">
              <a:uFillTx/>
            </a:endParaRPr>
          </a:p>
        </p:txBody>
      </p:sp>
      <p:sp>
        <p:nvSpPr>
          <p:cNvPr id="4" name="テキスト ボックス 3"/>
          <p:cNvSpPr txBox="1">
            <a:spLocks/>
          </p:cNvSpPr>
          <p:nvPr/>
        </p:nvSpPr>
        <p:spPr>
          <a:xfrm>
            <a:off x="3018408" y="5553525"/>
            <a:ext cx="9259229" cy="615553"/>
          </a:xfrm>
          <a:prstGeom prst="rect">
            <a:avLst/>
          </a:prstGeom>
          <a:noFill/>
        </p:spPr>
        <p:txBody>
          <a:bodyPr wrap="square" rtlCol="0">
            <a:spAutoFit/>
          </a:bodyPr>
          <a:lstStyle/>
          <a:p>
            <a:r>
              <a:rPr lang="en-US" altLang="ja-JP" dirty="0">
                <a:uFillTx/>
              </a:rPr>
              <a:t>【What to Say When</a:t>
            </a:r>
            <a:r>
              <a:rPr lang="ja-JP" altLang="en-US" dirty="0">
                <a:uFillTx/>
              </a:rPr>
              <a:t> </a:t>
            </a:r>
            <a:r>
              <a:rPr lang="en-US" altLang="ja-JP" dirty="0">
                <a:uFillTx/>
              </a:rPr>
              <a:t>: Advertising Appeals in Evolving</a:t>
            </a:r>
            <a:r>
              <a:rPr lang="ja-JP" altLang="en-US" dirty="0">
                <a:uFillTx/>
              </a:rPr>
              <a:t> </a:t>
            </a:r>
            <a:r>
              <a:rPr lang="en-US" altLang="ja-JP" dirty="0">
                <a:uFillTx/>
              </a:rPr>
              <a:t>Markets】</a:t>
            </a:r>
          </a:p>
          <a:p>
            <a:r>
              <a:rPr lang="en-US" altLang="ja-JP" sz="1600" dirty="0">
                <a:uFillTx/>
              </a:rPr>
              <a:t>RAJESH K.CHANDY,GERARD J. TELLIS,DEBORAH J. MACINNIS, and PATTANA THAIVANICH*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08417" y="230213"/>
            <a:ext cx="10515600" cy="1325563"/>
          </a:xfrm>
        </p:spPr>
        <p:txBody>
          <a:bodyPr/>
          <a:lstStyle/>
          <a:p>
            <a:r>
              <a:rPr kumimoji="1" lang="ja-JP" altLang="en-US" dirty="0">
                <a:uFillTx/>
              </a:rPr>
              <a:t>先行研究のレビュー③</a:t>
            </a:r>
          </a:p>
        </p:txBody>
      </p:sp>
      <p:sp>
        <p:nvSpPr>
          <p:cNvPr id="3" name="コンテンツ プレースホルダー 2"/>
          <p:cNvSpPr>
            <a:spLocks noGrp="1"/>
          </p:cNvSpPr>
          <p:nvPr>
            <p:ph idx="1"/>
          </p:nvPr>
        </p:nvSpPr>
        <p:spPr>
          <a:xfrm>
            <a:off x="838200" y="1501292"/>
            <a:ext cx="10515600" cy="4351338"/>
          </a:xfrm>
        </p:spPr>
        <p:txBody>
          <a:bodyPr>
            <a:normAutofit/>
          </a:bodyPr>
          <a:lstStyle/>
          <a:p>
            <a:pPr marL="0" indent="0">
              <a:buNone/>
            </a:pPr>
            <a:r>
              <a:rPr lang="en-US" altLang="ja-JP" sz="2400" dirty="0">
                <a:uFillTx/>
              </a:rPr>
              <a:t>【</a:t>
            </a:r>
            <a:r>
              <a:rPr lang="ja-JP" altLang="en-US" sz="2400" dirty="0"/>
              <a:t>マーケティング・マネジメント　ミレニアム版</a:t>
            </a:r>
            <a:r>
              <a:rPr lang="en-US" altLang="ja-JP" sz="2400" dirty="0"/>
              <a:t>(</a:t>
            </a:r>
            <a:r>
              <a:rPr lang="ja-JP" altLang="en-US" sz="2400" dirty="0"/>
              <a:t>第</a:t>
            </a:r>
            <a:r>
              <a:rPr lang="en-US" altLang="ja-JP" sz="2400" dirty="0"/>
              <a:t>10</a:t>
            </a:r>
            <a:r>
              <a:rPr lang="ja-JP" altLang="en-US" sz="2400" dirty="0"/>
              <a:t>版</a:t>
            </a:r>
            <a:r>
              <a:rPr lang="en-US" altLang="ja-JP" sz="2400" dirty="0"/>
              <a:t>)】</a:t>
            </a:r>
            <a:endParaRPr lang="en-US" altLang="ja-JP" sz="2400" dirty="0">
              <a:uFillTx/>
            </a:endParaRPr>
          </a:p>
          <a:p>
            <a:pPr marL="0" indent="0">
              <a:buNone/>
            </a:pPr>
            <a:r>
              <a:rPr lang="ja-JP" altLang="en-US" sz="2400" dirty="0">
                <a:uFillTx/>
              </a:rPr>
              <a:t>アピールには理性的、情緒的、倫理的に訴える</a:t>
            </a:r>
            <a:r>
              <a:rPr lang="en-US" altLang="ja-JP" sz="2400" dirty="0">
                <a:uFillTx/>
              </a:rPr>
              <a:t>3</a:t>
            </a:r>
            <a:r>
              <a:rPr lang="ja-JP" altLang="en-US" sz="2400" dirty="0">
                <a:uFillTx/>
              </a:rPr>
              <a:t>種類の方法がある。</a:t>
            </a:r>
            <a:endParaRPr kumimoji="1" lang="en-US" altLang="ja-JP" sz="2400" dirty="0">
              <a:uFillTx/>
            </a:endParaRPr>
          </a:p>
          <a:p>
            <a:r>
              <a:rPr kumimoji="1" lang="ja-JP" altLang="en-US" sz="2000" dirty="0">
                <a:uFillTx/>
              </a:rPr>
              <a:t>理性的アピール</a:t>
            </a:r>
            <a:endParaRPr kumimoji="1" lang="en-US" altLang="ja-JP" sz="2000" dirty="0">
              <a:uFillTx/>
            </a:endParaRPr>
          </a:p>
          <a:p>
            <a:pPr marL="0" indent="0">
              <a:buNone/>
            </a:pPr>
            <a:r>
              <a:rPr lang="ja-JP" altLang="en-US" sz="2000" dirty="0">
                <a:uFillTx/>
              </a:rPr>
              <a:t>　視聴者自身の利益になると訴えること。製品が特定の便益を生み出すことを示す。</a:t>
            </a:r>
            <a:endParaRPr lang="en-US" altLang="ja-JP" sz="2000" dirty="0">
              <a:uFillTx/>
            </a:endParaRPr>
          </a:p>
          <a:p>
            <a:pPr marL="0" indent="0">
              <a:buNone/>
            </a:pPr>
            <a:r>
              <a:rPr kumimoji="1" lang="ja-JP" altLang="en-US" sz="2000" dirty="0">
                <a:uFillTx/>
              </a:rPr>
              <a:t>　例：製品の品質、経済性、価値、性能を示すメッセージ</a:t>
            </a:r>
            <a:endParaRPr kumimoji="1" lang="en-US" altLang="ja-JP" sz="2000" dirty="0">
              <a:uFillTx/>
            </a:endParaRPr>
          </a:p>
          <a:p>
            <a:r>
              <a:rPr kumimoji="1" lang="ja-JP" altLang="en-US" sz="2000" dirty="0">
                <a:uFillTx/>
              </a:rPr>
              <a:t>情緒的アピール</a:t>
            </a:r>
            <a:endParaRPr kumimoji="1" lang="en-US" altLang="ja-JP" sz="2000" dirty="0">
              <a:uFillTx/>
            </a:endParaRPr>
          </a:p>
          <a:p>
            <a:pPr marL="0" indent="0">
              <a:buNone/>
            </a:pPr>
            <a:r>
              <a:rPr lang="ja-JP" altLang="en-US" sz="2000" dirty="0">
                <a:uFillTx/>
              </a:rPr>
              <a:t>　否定的あるいは肯定的な感情をかき立てて、購買の動機づけをしようとする。</a:t>
            </a:r>
            <a:endParaRPr lang="en-US" altLang="ja-JP" sz="2000" dirty="0">
              <a:uFillTx/>
            </a:endParaRPr>
          </a:p>
          <a:p>
            <a:r>
              <a:rPr lang="ja-JP" altLang="en-US" sz="2000" dirty="0"/>
              <a:t>倫理的アピール</a:t>
            </a:r>
            <a:endParaRPr lang="en-US" altLang="ja-JP" sz="2000" dirty="0"/>
          </a:p>
          <a:p>
            <a:pPr marL="0" indent="0">
              <a:buNone/>
            </a:pPr>
            <a:r>
              <a:rPr lang="ja-JP" altLang="en-US" sz="2000" dirty="0"/>
              <a:t>　何が正しく妥当であるかという視聴者の感覚に訴える。</a:t>
            </a:r>
            <a:endParaRPr lang="en-US" altLang="ja-JP" sz="2000" dirty="0"/>
          </a:p>
          <a:p>
            <a:pPr marL="0" indent="0">
              <a:buNone/>
            </a:pPr>
            <a:r>
              <a:rPr lang="ja-JP" altLang="en-US" sz="2000" dirty="0"/>
              <a:t>　社会的な主義主張に対する人々の支持を促すために使われることが多い。</a:t>
            </a:r>
            <a:endParaRPr lang="en-US" altLang="ja-JP" sz="2000" dirty="0"/>
          </a:p>
        </p:txBody>
      </p:sp>
      <p:sp>
        <p:nvSpPr>
          <p:cNvPr id="4" name="スライド番号プレースホルダー 3"/>
          <p:cNvSpPr>
            <a:spLocks noGrp="1"/>
          </p:cNvSpPr>
          <p:nvPr>
            <p:ph type="sldNum" sz="quarter" idx="12"/>
          </p:nvPr>
        </p:nvSpPr>
        <p:spPr/>
        <p:txBody>
          <a:bodyPr/>
          <a:lstStyle/>
          <a:p>
            <a:fld id="{89618A0E-BE2A-4F17-A2B3-6D078A2E2AA1}" type="slidenum">
              <a:rPr kumimoji="1" lang="ja-JP" altLang="en-US" smtClean="0">
                <a:uFillTx/>
              </a:rPr>
              <a:t>16</a:t>
            </a:fld>
            <a:endParaRPr kumimoji="1" lang="ja-JP" altLang="en-US">
              <a:uFillTx/>
            </a:endParaRPr>
          </a:p>
        </p:txBody>
      </p:sp>
      <p:sp>
        <p:nvSpPr>
          <p:cNvPr id="5" name="テキスト ボックス 4"/>
          <p:cNvSpPr txBox="1">
            <a:spLocks/>
          </p:cNvSpPr>
          <p:nvPr/>
        </p:nvSpPr>
        <p:spPr>
          <a:xfrm>
            <a:off x="2689934" y="5641247"/>
            <a:ext cx="9641719" cy="646331"/>
          </a:xfrm>
          <a:prstGeom prst="rect">
            <a:avLst/>
          </a:prstGeom>
        </p:spPr>
        <p:txBody>
          <a:bodyPr wrap="square" rtlCol="0">
            <a:spAutoFit/>
          </a:bodyPr>
          <a:lstStyle/>
          <a:p>
            <a:r>
              <a:rPr kumimoji="1" lang="ja-JP" altLang="en-US" dirty="0">
                <a:uFillTx/>
              </a:rPr>
              <a:t>出典</a:t>
            </a:r>
            <a:r>
              <a:rPr kumimoji="1" lang="en-US" altLang="ja-JP" dirty="0">
                <a:uFillTx/>
              </a:rPr>
              <a:t>:</a:t>
            </a:r>
            <a:r>
              <a:rPr kumimoji="1" lang="ja-JP" altLang="en-US" dirty="0">
                <a:uFillTx/>
              </a:rPr>
              <a:t>「マーケティング・マネジメント　ミレニアム版</a:t>
            </a:r>
            <a:r>
              <a:rPr kumimoji="1" lang="en-US" altLang="ja-JP" dirty="0">
                <a:uFillTx/>
              </a:rPr>
              <a:t>(</a:t>
            </a:r>
            <a:r>
              <a:rPr kumimoji="1" lang="ja-JP" altLang="en-US" dirty="0">
                <a:uFillTx/>
              </a:rPr>
              <a:t>第</a:t>
            </a:r>
            <a:r>
              <a:rPr kumimoji="1" lang="en-US" altLang="ja-JP" dirty="0">
                <a:uFillTx/>
              </a:rPr>
              <a:t>10</a:t>
            </a:r>
            <a:r>
              <a:rPr kumimoji="1" lang="ja-JP" altLang="en-US" dirty="0">
                <a:uFillTx/>
              </a:rPr>
              <a:t>版</a:t>
            </a:r>
            <a:r>
              <a:rPr kumimoji="1" lang="en-US" altLang="ja-JP" dirty="0">
                <a:uFillTx/>
              </a:rPr>
              <a:t>)</a:t>
            </a:r>
            <a:r>
              <a:rPr kumimoji="1" lang="ja-JP" altLang="en-US" dirty="0">
                <a:uFillTx/>
              </a:rPr>
              <a:t>」フィリップ・コトラー著　恩蔵直人監修　月谷真紀訳　株式会社ピアソン・エデュケーション　第</a:t>
            </a:r>
            <a:r>
              <a:rPr kumimoji="1" lang="en-US" altLang="ja-JP" dirty="0">
                <a:uFillTx/>
              </a:rPr>
              <a:t>5</a:t>
            </a:r>
            <a:r>
              <a:rPr kumimoji="1" lang="ja-JP" altLang="en-US" dirty="0">
                <a:uFillTx/>
              </a:rPr>
              <a:t>刷発行</a:t>
            </a:r>
            <a:r>
              <a:rPr kumimoji="1" lang="en-US" altLang="ja-JP" dirty="0">
                <a:uFillTx/>
              </a:rPr>
              <a:t>(2004)</a:t>
            </a:r>
            <a:endParaRPr kumimoji="1" lang="ja-JP" altLang="en-US" dirty="0">
              <a:uFillTx/>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30277" y="1668228"/>
            <a:ext cx="11131446" cy="4351338"/>
          </a:xfrm>
        </p:spPr>
        <p:txBody>
          <a:bodyPr>
            <a:normAutofit lnSpcReduction="10000"/>
          </a:bodyPr>
          <a:lstStyle/>
          <a:p>
            <a:pPr marL="0" indent="0">
              <a:buNone/>
            </a:pPr>
            <a:r>
              <a:rPr lang="ja-JP" altLang="en-US" dirty="0">
                <a:uFillTx/>
              </a:rPr>
              <a:t>　　　　　　新興市場では論証中心型の広告が効果的</a:t>
            </a:r>
            <a:endParaRPr lang="en-US" altLang="ja-JP" dirty="0">
              <a:uFillTx/>
            </a:endParaRPr>
          </a:p>
          <a:p>
            <a:pPr marL="0" indent="0">
              <a:buNone/>
            </a:pPr>
            <a:r>
              <a:rPr lang="ja-JP" altLang="en-US" dirty="0">
                <a:uFillTx/>
              </a:rPr>
              <a:t>　　　　　　成熟市場では感情訴求型の広告が効果的</a:t>
            </a:r>
            <a:endParaRPr lang="en-US" altLang="ja-JP" dirty="0">
              <a:uFillTx/>
            </a:endParaRPr>
          </a:p>
          <a:p>
            <a:pPr marL="0" indent="0">
              <a:buNone/>
            </a:pPr>
            <a:r>
              <a:rPr lang="ja-JP" altLang="en-US" dirty="0">
                <a:uFillTx/>
              </a:rPr>
              <a:t>　　　　　　　　　　　　　　↓</a:t>
            </a:r>
            <a:endParaRPr lang="en-US" altLang="ja-JP" dirty="0">
              <a:uFillTx/>
            </a:endParaRPr>
          </a:p>
          <a:p>
            <a:pPr marL="0" indent="0">
              <a:buNone/>
            </a:pPr>
            <a:r>
              <a:rPr lang="ja-JP" altLang="en-US" dirty="0">
                <a:uFillTx/>
              </a:rPr>
              <a:t>　　論証中心型の広告</a:t>
            </a:r>
            <a:r>
              <a:rPr lang="en-US" altLang="ja-JP" dirty="0">
                <a:uFillTx/>
              </a:rPr>
              <a:t>…</a:t>
            </a:r>
            <a:r>
              <a:rPr lang="ja-JP" altLang="en-US" dirty="0">
                <a:uFillTx/>
              </a:rPr>
              <a:t>理性的アピール（品質、経済性を示す）</a:t>
            </a:r>
            <a:endParaRPr lang="en-US" altLang="ja-JP" dirty="0">
              <a:uFillTx/>
            </a:endParaRPr>
          </a:p>
          <a:p>
            <a:pPr marL="0" indent="0">
              <a:buNone/>
            </a:pPr>
            <a:r>
              <a:rPr lang="ja-JP" altLang="en-US" dirty="0">
                <a:uFillTx/>
              </a:rPr>
              <a:t>　　感情訴求型の広告</a:t>
            </a:r>
            <a:r>
              <a:rPr lang="en-US" altLang="ja-JP" dirty="0">
                <a:uFillTx/>
              </a:rPr>
              <a:t>…</a:t>
            </a:r>
            <a:r>
              <a:rPr lang="ja-JP" altLang="en-US" dirty="0">
                <a:uFillTx/>
              </a:rPr>
              <a:t>情緒的アピール（感情をかりたてる）</a:t>
            </a:r>
            <a:endParaRPr lang="en-US" altLang="ja-JP" dirty="0">
              <a:uFillTx/>
            </a:endParaRPr>
          </a:p>
          <a:p>
            <a:pPr marL="0" indent="0">
              <a:buNone/>
            </a:pPr>
            <a:r>
              <a:rPr lang="ja-JP" altLang="en-US" dirty="0">
                <a:uFillTx/>
              </a:rPr>
              <a:t>　　　　　　　　　　　　　　↓</a:t>
            </a:r>
            <a:endParaRPr lang="en-US" altLang="ja-JP" dirty="0">
              <a:uFillTx/>
            </a:endParaRPr>
          </a:p>
          <a:p>
            <a:pPr marL="0" indent="0">
              <a:buNone/>
            </a:pPr>
            <a:r>
              <a:rPr lang="ja-JP" altLang="en-US" dirty="0">
                <a:uFillTx/>
              </a:rPr>
              <a:t>　　新興市場では具体的な説明をする広告が効果的で</a:t>
            </a:r>
            <a:endParaRPr lang="en-US" altLang="ja-JP" dirty="0">
              <a:uFillTx/>
            </a:endParaRPr>
          </a:p>
          <a:p>
            <a:pPr marL="0" indent="0">
              <a:buNone/>
            </a:pPr>
            <a:r>
              <a:rPr lang="ja-JP" altLang="en-US" dirty="0">
                <a:uFillTx/>
              </a:rPr>
              <a:t>　　成熟市場では感情をかりたてるような広告が効果的である。</a:t>
            </a:r>
          </a:p>
          <a:p>
            <a:pPr marL="0" indent="0">
              <a:buNone/>
            </a:pPr>
            <a:r>
              <a:rPr lang="ja-JP" altLang="en-US" dirty="0">
                <a:uFillTx/>
              </a:rPr>
              <a:t>　</a:t>
            </a:r>
            <a:endParaRPr lang="en-US" altLang="ja-JP" dirty="0">
              <a:uFillTx/>
            </a:endParaRPr>
          </a:p>
          <a:p>
            <a:pPr marL="0" indent="0">
              <a:buNone/>
            </a:pPr>
            <a:endParaRPr lang="en-US" altLang="ja-JP" dirty="0">
              <a:uFillTx/>
            </a:endParaRPr>
          </a:p>
          <a:p>
            <a:pPr marL="0" indent="0">
              <a:buNone/>
            </a:pPr>
            <a:endParaRPr kumimoji="1" lang="ja-JP" altLang="en-US" dirty="0">
              <a:uFillTx/>
            </a:endParaRPr>
          </a:p>
        </p:txBody>
      </p:sp>
      <p:sp>
        <p:nvSpPr>
          <p:cNvPr id="4" name="スライド番号プレースホルダー 3"/>
          <p:cNvSpPr>
            <a:spLocks noGrp="1"/>
          </p:cNvSpPr>
          <p:nvPr>
            <p:ph type="sldNum" sz="quarter" idx="12"/>
          </p:nvPr>
        </p:nvSpPr>
        <p:spPr/>
        <p:txBody>
          <a:bodyPr/>
          <a:lstStyle/>
          <a:p>
            <a:fld id="{89618A0E-BE2A-4F17-A2B3-6D078A2E2AA1}" type="slidenum">
              <a:rPr kumimoji="1" lang="ja-JP" altLang="en-US" smtClean="0">
                <a:uFillTx/>
              </a:rPr>
              <a:t>17</a:t>
            </a:fld>
            <a:endParaRPr kumimoji="1" lang="ja-JP" altLang="en-US">
              <a:uFillTx/>
            </a:endParaRPr>
          </a:p>
        </p:txBody>
      </p:sp>
      <p:sp>
        <p:nvSpPr>
          <p:cNvPr id="5" name="タイトル 1"/>
          <p:cNvSpPr txBox="1">
            <a:spLocks/>
          </p:cNvSpPr>
          <p:nvPr/>
        </p:nvSpPr>
        <p:spPr>
          <a:xfrm>
            <a:off x="518409" y="14633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uFillTx/>
                <a:latin typeface="+mj-lt"/>
                <a:ea typeface="+mj-ea"/>
                <a:cs typeface="+mj-cs"/>
              </a:defRPr>
            </a:lvl1pPr>
          </a:lstStyle>
          <a:p>
            <a:r>
              <a:rPr lang="ja-JP" altLang="en-US" dirty="0">
                <a:uFillTx/>
              </a:rPr>
              <a:t>先行研究のレビュー②と③</a:t>
            </a:r>
            <a:r>
              <a:rPr lang="en-US" altLang="ja-JP" dirty="0">
                <a:uFillTx/>
              </a:rPr>
              <a:t>〈</a:t>
            </a:r>
            <a:r>
              <a:rPr lang="ja-JP" altLang="en-US" dirty="0">
                <a:uFillTx/>
              </a:rPr>
              <a:t>考察</a:t>
            </a:r>
            <a:r>
              <a:rPr lang="en-US" altLang="ja-JP" dirty="0">
                <a:uFillTx/>
              </a:rPr>
              <a:t>〉</a:t>
            </a:r>
            <a:endParaRPr lang="ja-JP" altLang="en-US" dirty="0">
              <a:uFillTx/>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4294967294"/>
          <p:cNvSpPr>
            <a:spLocks noGrp="1"/>
          </p:cNvSpPr>
          <p:nvPr>
            <p:ph type="title"/>
          </p:nvPr>
        </p:nvSpPr>
        <p:spPr/>
        <p:txBody>
          <a:bodyPr/>
          <a:lstStyle/>
          <a:p>
            <a:r>
              <a:rPr lang="ja-JP" altLang="en-US" dirty="0">
                <a:uFillTx/>
              </a:rPr>
              <a:t>新興市場と成熟市場の定義</a:t>
            </a:r>
          </a:p>
        </p:txBody>
      </p:sp>
      <p:sp>
        <p:nvSpPr>
          <p:cNvPr id="3" name="コンテンツ プレースホルダー 2"/>
          <p:cNvSpPr>
            <a:spLocks noGrp="1"/>
          </p:cNvSpPr>
          <p:nvPr>
            <p:ph idx="1"/>
          </p:nvPr>
        </p:nvSpPr>
        <p:spPr/>
        <p:txBody>
          <a:bodyPr>
            <a:normAutofit/>
          </a:bodyPr>
          <a:lstStyle/>
          <a:p>
            <a:pPr>
              <a:buFont typeface="Wingdings" panose="05000000000000000000" pitchFamily="2" charset="2"/>
              <a:buChar char="u"/>
            </a:pPr>
            <a:r>
              <a:rPr lang="ja-JP" altLang="en-US" dirty="0">
                <a:uFillTx/>
              </a:rPr>
              <a:t>「製品ライフサイクル」より</a:t>
            </a:r>
            <a:endParaRPr lang="en-US" altLang="ja-JP" dirty="0">
              <a:uFillTx/>
            </a:endParaRPr>
          </a:p>
          <a:p>
            <a:pPr>
              <a:buNone/>
            </a:pPr>
            <a:r>
              <a:rPr lang="ja-JP" altLang="en-US" b="1" u="sng" dirty="0">
                <a:uFillTx/>
              </a:rPr>
              <a:t>新興市場</a:t>
            </a:r>
            <a:r>
              <a:rPr lang="en-US" altLang="ja-JP" b="1" u="sng" dirty="0">
                <a:uFillTx/>
              </a:rPr>
              <a:t>(</a:t>
            </a:r>
            <a:r>
              <a:rPr lang="ja-JP" altLang="en-US" b="1" u="sng" dirty="0">
                <a:uFillTx/>
              </a:rPr>
              <a:t>導入期</a:t>
            </a:r>
            <a:r>
              <a:rPr lang="en-US" altLang="ja-JP" b="1" u="sng" dirty="0">
                <a:uFillTx/>
              </a:rPr>
              <a:t>)</a:t>
            </a:r>
            <a:endParaRPr lang="ja-JP" altLang="en-US" sz="2600" b="1" u="sng" dirty="0">
              <a:uFillTx/>
              <a:latin typeface="游ゴシック" charset="0"/>
            </a:endParaRPr>
          </a:p>
          <a:p>
            <a:pPr>
              <a:buNone/>
            </a:pPr>
            <a:r>
              <a:rPr lang="ja-JP" altLang="en-US" sz="2600" dirty="0">
                <a:uFillTx/>
                <a:latin typeface="游ゴシック" charset="0"/>
              </a:rPr>
              <a:t>新製品を導入して、取扱業者の流通経路を満たす段階の事。</a:t>
            </a:r>
            <a:endParaRPr lang="ja-JP" altLang="en-US" dirty="0">
              <a:uFillTx/>
            </a:endParaRPr>
          </a:p>
          <a:p>
            <a:pPr lvl="0">
              <a:buNone/>
            </a:pPr>
            <a:r>
              <a:rPr sz="2800" b="0" i="0" u="none" strike="noStrike" baseline="0" dirty="0" err="1">
                <a:solidFill>
                  <a:srgbClr val="000000"/>
                </a:solidFill>
                <a:uFillTx/>
                <a:latin typeface="游ゴシック" charset="0"/>
              </a:rPr>
              <a:t>製品の認知や使用がこれから進んでいく段階の事</a:t>
            </a:r>
            <a:r>
              <a:rPr sz="2800" b="0" i="0" u="none" strike="noStrike" baseline="0" dirty="0">
                <a:solidFill>
                  <a:srgbClr val="000000"/>
                </a:solidFill>
                <a:uFillTx/>
                <a:latin typeface="游ゴシック" charset="0"/>
              </a:rPr>
              <a:t>。</a:t>
            </a:r>
            <a:endParaRPr lang="ja-JP" altLang="en-US" dirty="0">
              <a:uFillTx/>
            </a:endParaRPr>
          </a:p>
          <a:p>
            <a:pPr>
              <a:buNone/>
            </a:pPr>
            <a:r>
              <a:rPr lang="ja-JP" altLang="en-US" b="1" u="sng" dirty="0">
                <a:uFillTx/>
              </a:rPr>
              <a:t>成熟市場</a:t>
            </a:r>
            <a:r>
              <a:rPr lang="en-US" altLang="ja-JP" b="1" u="sng" dirty="0">
                <a:uFillTx/>
              </a:rPr>
              <a:t>(</a:t>
            </a:r>
            <a:r>
              <a:rPr lang="ja-JP" altLang="en-US" b="1" u="sng" dirty="0">
                <a:uFillTx/>
              </a:rPr>
              <a:t>成熟期</a:t>
            </a:r>
            <a:r>
              <a:rPr lang="en-US" altLang="ja-JP" b="1" u="sng" dirty="0">
                <a:uFillTx/>
              </a:rPr>
              <a:t>)</a:t>
            </a:r>
            <a:endParaRPr lang="ja-JP" altLang="en-US" sz="2600" b="1" u="sng" dirty="0">
              <a:uFillTx/>
              <a:latin typeface="游ゴシック" charset="0"/>
            </a:endParaRPr>
          </a:p>
          <a:p>
            <a:pPr>
              <a:buNone/>
            </a:pPr>
            <a:r>
              <a:rPr lang="ja-JP" altLang="en-US" sz="2600" dirty="0">
                <a:uFillTx/>
                <a:latin typeface="游ゴシック" charset="0"/>
              </a:rPr>
              <a:t>売上率の成長が鈍化し、製品は相対的に成熟した段階の事。</a:t>
            </a:r>
            <a:endParaRPr lang="en-US" altLang="ja-JP" sz="2600" dirty="0">
              <a:uFillTx/>
              <a:latin typeface="游ゴシック" charset="0"/>
            </a:endParaRPr>
          </a:p>
          <a:p>
            <a:pPr>
              <a:buNone/>
            </a:pPr>
            <a:r>
              <a:rPr lang="ja-JP" altLang="en-US" sz="2600" dirty="0">
                <a:uFillTx/>
                <a:latin typeface="游ゴシック" charset="0"/>
              </a:rPr>
              <a:t>成熟期は通常長く続く。</a:t>
            </a:r>
          </a:p>
          <a:p>
            <a:pPr>
              <a:buNone/>
            </a:pPr>
            <a:r>
              <a:rPr lang="ja-JP" altLang="en-US" sz="2600" dirty="0">
                <a:uFillTx/>
                <a:latin typeface="游ゴシック" charset="0"/>
              </a:rPr>
              <a:t>市場シェアが安定している段階の事。</a:t>
            </a:r>
          </a:p>
        </p:txBody>
      </p:sp>
      <p:sp>
        <p:nvSpPr>
          <p:cNvPr id="4" name="テキスト ボックス 3"/>
          <p:cNvSpPr txBox="1">
            <a:spLocks/>
          </p:cNvSpPr>
          <p:nvPr/>
        </p:nvSpPr>
        <p:spPr>
          <a:xfrm>
            <a:off x="3684234" y="5683902"/>
            <a:ext cx="9082416" cy="584775"/>
          </a:xfrm>
          <a:prstGeom prst="rect">
            <a:avLst/>
          </a:prstGeom>
        </p:spPr>
        <p:txBody>
          <a:bodyPr wrap="square" rtlCol="0">
            <a:spAutoFit/>
          </a:bodyPr>
          <a:lstStyle/>
          <a:p>
            <a:r>
              <a:rPr kumimoji="1" lang="ja-JP" altLang="en-US" sz="1600" dirty="0">
                <a:uFillTx/>
              </a:rPr>
              <a:t>出典</a:t>
            </a:r>
            <a:r>
              <a:rPr kumimoji="1" lang="en-US" altLang="ja-JP" sz="1600" dirty="0">
                <a:uFillTx/>
              </a:rPr>
              <a:t>:</a:t>
            </a:r>
            <a:r>
              <a:rPr kumimoji="1" lang="ja-JP" altLang="en-US" sz="1600" dirty="0">
                <a:uFillTx/>
              </a:rPr>
              <a:t>「マーケティング・マネジメント　ミレニアム版</a:t>
            </a:r>
            <a:r>
              <a:rPr kumimoji="1" lang="en-US" altLang="ja-JP" sz="1600" dirty="0">
                <a:uFillTx/>
              </a:rPr>
              <a:t>(</a:t>
            </a:r>
            <a:r>
              <a:rPr kumimoji="1" lang="ja-JP" altLang="en-US" sz="1600" dirty="0">
                <a:uFillTx/>
              </a:rPr>
              <a:t>第</a:t>
            </a:r>
            <a:r>
              <a:rPr kumimoji="1" lang="en-US" altLang="ja-JP" sz="1600" dirty="0">
                <a:uFillTx/>
              </a:rPr>
              <a:t>10</a:t>
            </a:r>
            <a:r>
              <a:rPr kumimoji="1" lang="ja-JP" altLang="en-US" sz="1600" dirty="0">
                <a:uFillTx/>
              </a:rPr>
              <a:t>版</a:t>
            </a:r>
            <a:r>
              <a:rPr kumimoji="1" lang="en-US" altLang="ja-JP" sz="1600" dirty="0">
                <a:uFillTx/>
              </a:rPr>
              <a:t>)</a:t>
            </a:r>
            <a:r>
              <a:rPr kumimoji="1" lang="ja-JP" altLang="en-US" sz="1600" dirty="0">
                <a:uFillTx/>
              </a:rPr>
              <a:t>」フィリップ・コトラー著　</a:t>
            </a:r>
            <a:endParaRPr kumimoji="1" lang="en-US" altLang="ja-JP" sz="1600" dirty="0">
              <a:uFillTx/>
            </a:endParaRPr>
          </a:p>
          <a:p>
            <a:r>
              <a:rPr kumimoji="1" lang="ja-JP" altLang="en-US" sz="1600" dirty="0">
                <a:uFillTx/>
              </a:rPr>
              <a:t>恩蔵直人監修　月谷真紀訳　株式会社ピアソン・エデュケーション　第</a:t>
            </a:r>
            <a:r>
              <a:rPr kumimoji="1" lang="en-US" altLang="ja-JP" sz="1600" dirty="0">
                <a:uFillTx/>
              </a:rPr>
              <a:t>5</a:t>
            </a:r>
            <a:r>
              <a:rPr kumimoji="1" lang="ja-JP" altLang="en-US" sz="1600" dirty="0">
                <a:uFillTx/>
              </a:rPr>
              <a:t>刷発行</a:t>
            </a:r>
            <a:r>
              <a:rPr kumimoji="1" lang="en-US" altLang="ja-JP" sz="1600" dirty="0">
                <a:uFillTx/>
              </a:rPr>
              <a:t>(2004)</a:t>
            </a:r>
            <a:endParaRPr kumimoji="1" lang="ja-JP" altLang="en-US" sz="1600" dirty="0">
              <a:uFillTx/>
            </a:endParaRPr>
          </a:p>
        </p:txBody>
      </p:sp>
      <p:sp>
        <p:nvSpPr>
          <p:cNvPr id="5" name="スライド番号プレースホルダー 4"/>
          <p:cNvSpPr>
            <a:spLocks noGrp="1"/>
          </p:cNvSpPr>
          <p:nvPr>
            <p:ph type="sldNum" sz="quarter" idx="12"/>
          </p:nvPr>
        </p:nvSpPr>
        <p:spPr/>
        <p:txBody>
          <a:bodyPr/>
          <a:lstStyle/>
          <a:p>
            <a:fld id="{89618A0E-BE2A-4F17-A2B3-6D078A2E2AA1}" type="slidenum">
              <a:rPr kumimoji="1" lang="ja-JP" altLang="en-US" smtClean="0">
                <a:uFillTx/>
              </a:rPr>
              <a:t>18</a:t>
            </a:fld>
            <a:endParaRPr kumimoji="1" lang="ja-JP" altLang="en-US">
              <a:uFillTx/>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00363" y="62666"/>
            <a:ext cx="10515600" cy="1325563"/>
          </a:xfrm>
        </p:spPr>
        <p:txBody>
          <a:bodyPr/>
          <a:lstStyle/>
          <a:p>
            <a:r>
              <a:rPr lang="ja-JP" altLang="en-US" dirty="0">
                <a:uFillTx/>
              </a:rPr>
              <a:t>問題意識</a:t>
            </a:r>
            <a:endParaRPr kumimoji="1" lang="ja-JP" altLang="en-US" dirty="0">
              <a:uFillTx/>
            </a:endParaRPr>
          </a:p>
        </p:txBody>
      </p:sp>
      <p:sp>
        <p:nvSpPr>
          <p:cNvPr id="3" name="コンテンツ プレースホルダー 2"/>
          <p:cNvSpPr>
            <a:spLocks noGrp="1"/>
          </p:cNvSpPr>
          <p:nvPr>
            <p:ph idx="1"/>
          </p:nvPr>
        </p:nvSpPr>
        <p:spPr>
          <a:xfrm>
            <a:off x="490304" y="1058443"/>
            <a:ext cx="11835264" cy="658559"/>
          </a:xfrm>
          <a:noFill/>
        </p:spPr>
        <p:txBody>
          <a:bodyPr>
            <a:normAutofit/>
          </a:bodyPr>
          <a:lstStyle/>
          <a:p>
            <a:pPr marL="0" indent="0">
              <a:buNone/>
            </a:pPr>
            <a:r>
              <a:rPr lang="ja-JP" altLang="en-US" sz="2400" dirty="0">
                <a:uFillTx/>
              </a:rPr>
              <a:t>今までのことをまとめると・・・</a:t>
            </a:r>
            <a:r>
              <a:rPr lang="ja-JP" altLang="en-US" dirty="0">
                <a:uFillTx/>
              </a:rPr>
              <a:t>　　　</a:t>
            </a:r>
          </a:p>
        </p:txBody>
      </p:sp>
      <p:sp>
        <p:nvSpPr>
          <p:cNvPr id="4" name="スライド番号プレースホルダー 3"/>
          <p:cNvSpPr>
            <a:spLocks noGrp="1"/>
          </p:cNvSpPr>
          <p:nvPr>
            <p:ph type="sldNum" sz="quarter" idx="12"/>
          </p:nvPr>
        </p:nvSpPr>
        <p:spPr/>
        <p:txBody>
          <a:bodyPr/>
          <a:lstStyle/>
          <a:p>
            <a:fld id="{89618A0E-BE2A-4F17-A2B3-6D078A2E2AA1}" type="slidenum">
              <a:rPr kumimoji="1" lang="ja-JP" altLang="en-US" smtClean="0">
                <a:uFillTx/>
              </a:rPr>
              <a:t>19</a:t>
            </a:fld>
            <a:endParaRPr kumimoji="1" lang="ja-JP" altLang="en-US">
              <a:uFillTx/>
            </a:endParaRPr>
          </a:p>
        </p:txBody>
      </p:sp>
      <p:sp>
        <p:nvSpPr>
          <p:cNvPr id="5" name="テキスト ボックス 4"/>
          <p:cNvSpPr txBox="1">
            <a:spLocks/>
          </p:cNvSpPr>
          <p:nvPr/>
        </p:nvSpPr>
        <p:spPr>
          <a:xfrm>
            <a:off x="965459" y="1610429"/>
            <a:ext cx="10668782" cy="3416320"/>
          </a:xfrm>
          <a:prstGeom prst="rect">
            <a:avLst/>
          </a:prstGeom>
          <a:noFill/>
        </p:spPr>
        <p:txBody>
          <a:bodyPr wrap="square" rtlCol="0">
            <a:spAutoFit/>
          </a:bodyPr>
          <a:lstStyle/>
          <a:p>
            <a:r>
              <a:rPr lang="ja-JP" altLang="en-US" sz="2400" dirty="0">
                <a:uFillTx/>
              </a:rPr>
              <a:t>〇商品によっては世代・年齢で持っている基礎知識が違う</a:t>
            </a:r>
            <a:endParaRPr lang="en-US" altLang="ja-JP" sz="2400" dirty="0">
              <a:uFillTx/>
            </a:endParaRPr>
          </a:p>
          <a:p>
            <a:r>
              <a:rPr lang="ja-JP" altLang="en-US" sz="2400" dirty="0">
                <a:uFillTx/>
              </a:rPr>
              <a:t>→ある商品に対して、すでに基礎知識を持っている世代の市場にはイメージや感情的な訴求方法、 その商品に対して基礎知識があまりない世代の市場には詳しい情報を入れた説明的な</a:t>
            </a:r>
            <a:r>
              <a:rPr lang="en-US" altLang="ja-JP" sz="2400" dirty="0">
                <a:uFillTx/>
              </a:rPr>
              <a:t>CM</a:t>
            </a:r>
            <a:r>
              <a:rPr lang="ja-JP" altLang="en-US" sz="2400" dirty="0">
                <a:uFillTx/>
              </a:rPr>
              <a:t>がよいのではないか？</a:t>
            </a:r>
            <a:endParaRPr lang="en-US" altLang="ja-JP" sz="2400" dirty="0">
              <a:uFillTx/>
            </a:endParaRPr>
          </a:p>
          <a:p>
            <a:endParaRPr lang="en-US" altLang="ja-JP" sz="2400" dirty="0">
              <a:uFillTx/>
            </a:endParaRPr>
          </a:p>
          <a:p>
            <a:r>
              <a:rPr lang="ja-JP" altLang="en-US" sz="2400" dirty="0">
                <a:uFillTx/>
              </a:rPr>
              <a:t>〇市場の成熟度合によって効果的な広告は変わる</a:t>
            </a:r>
            <a:endParaRPr lang="en-US" altLang="ja-JP" sz="2400" dirty="0">
              <a:uFillTx/>
            </a:endParaRPr>
          </a:p>
          <a:p>
            <a:r>
              <a:rPr lang="ja-JP" altLang="en-US" sz="2400" dirty="0">
                <a:uFillTx/>
              </a:rPr>
              <a:t>→ターゲットの製品への知識量に応じて効果的な広告は変わる</a:t>
            </a:r>
            <a:endParaRPr lang="en-US" altLang="ja-JP" sz="2400" dirty="0">
              <a:uFillTx/>
            </a:endParaRPr>
          </a:p>
          <a:p>
            <a:r>
              <a:rPr lang="ja-JP" altLang="en-US" sz="2400" dirty="0">
                <a:uFillTx/>
              </a:rPr>
              <a:t>〇新興市場には理性的アピール、成熟市場には情緒的アピールが効果的である</a:t>
            </a:r>
            <a:endParaRPr lang="en-US" altLang="ja-JP" sz="2400" dirty="0">
              <a:uFillTx/>
            </a:endParaRPr>
          </a:p>
        </p:txBody>
      </p:sp>
      <p:sp>
        <p:nvSpPr>
          <p:cNvPr id="7" name="四角形: 角を丸くする 6"/>
          <p:cNvSpPr>
            <a:spLocks/>
          </p:cNvSpPr>
          <p:nvPr/>
        </p:nvSpPr>
        <p:spPr>
          <a:xfrm>
            <a:off x="755293" y="1465803"/>
            <a:ext cx="10878948" cy="3675195"/>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9" name="矢印: 下 8"/>
          <p:cNvSpPr>
            <a:spLocks/>
          </p:cNvSpPr>
          <p:nvPr/>
        </p:nvSpPr>
        <p:spPr>
          <a:xfrm>
            <a:off x="5772443" y="5079842"/>
            <a:ext cx="647114" cy="56479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10" name="テキスト ボックス 9"/>
          <p:cNvSpPr txBox="1">
            <a:spLocks/>
          </p:cNvSpPr>
          <p:nvPr/>
        </p:nvSpPr>
        <p:spPr>
          <a:xfrm>
            <a:off x="861319" y="5644640"/>
            <a:ext cx="10877061" cy="461665"/>
          </a:xfrm>
          <a:prstGeom prst="rect">
            <a:avLst/>
          </a:prstGeom>
          <a:noFill/>
        </p:spPr>
        <p:txBody>
          <a:bodyPr wrap="square" rtlCol="0">
            <a:spAutoFit/>
          </a:bodyPr>
          <a:lstStyle/>
          <a:p>
            <a:r>
              <a:rPr lang="ja-JP" altLang="en-US" sz="2400" dirty="0">
                <a:uFillTx/>
              </a:rPr>
              <a:t>消費者の世代・年齢によって有効的な広告表現方法は異なるのではないか？</a:t>
            </a:r>
            <a:endParaRPr lang="en-US" altLang="ja-JP" sz="2400" dirty="0">
              <a:uFillTx/>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3B650FCB-404C-44A2-8429-8776C073625B}"/>
              </a:ext>
            </a:extLst>
          </p:cNvPr>
          <p:cNvSpPr>
            <a:spLocks noGrp="1"/>
          </p:cNvSpPr>
          <p:nvPr>
            <p:ph type="title"/>
          </p:nvPr>
        </p:nvSpPr>
        <p:spPr/>
        <p:txBody>
          <a:bodyPr/>
          <a:lstStyle/>
          <a:p>
            <a:r>
              <a:rPr kumimoji="1" lang="ja-JP" altLang="en-US" dirty="0"/>
              <a:t>目次</a:t>
            </a:r>
          </a:p>
        </p:txBody>
      </p:sp>
      <p:sp>
        <p:nvSpPr>
          <p:cNvPr id="3" name="コンテンツ プレースホルダー 2">
            <a:extLst>
              <a:ext uri="{FF2B5EF4-FFF2-40B4-BE49-F238E27FC236}">
                <a16:creationId xmlns:a16="http://schemas.microsoft.com/office/drawing/2014/main" xmlns="" id="{6E828CF6-011C-4F54-B3C1-A07DA176A836}"/>
              </a:ext>
            </a:extLst>
          </p:cNvPr>
          <p:cNvSpPr>
            <a:spLocks noGrp="1"/>
          </p:cNvSpPr>
          <p:nvPr>
            <p:ph idx="1"/>
          </p:nvPr>
        </p:nvSpPr>
        <p:spPr/>
        <p:txBody>
          <a:bodyPr/>
          <a:lstStyle/>
          <a:p>
            <a:r>
              <a:rPr kumimoji="1" lang="ja-JP" altLang="en-US" dirty="0"/>
              <a:t>はじめに</a:t>
            </a:r>
            <a:endParaRPr kumimoji="1" lang="en-US" altLang="ja-JP" dirty="0"/>
          </a:p>
          <a:p>
            <a:r>
              <a:rPr kumimoji="1" lang="ja-JP" altLang="en-US" dirty="0"/>
              <a:t>現状分析①②</a:t>
            </a:r>
            <a:endParaRPr lang="en-US" altLang="ja-JP" dirty="0"/>
          </a:p>
          <a:p>
            <a:r>
              <a:rPr kumimoji="1" lang="ja-JP" altLang="en-US" dirty="0"/>
              <a:t>先行研究のレビュー①②③</a:t>
            </a:r>
            <a:endParaRPr kumimoji="1" lang="en-US" altLang="ja-JP" dirty="0"/>
          </a:p>
          <a:p>
            <a:r>
              <a:rPr lang="ja-JP" altLang="en-US" dirty="0"/>
              <a:t>問題意識</a:t>
            </a:r>
            <a:endParaRPr lang="en-US" altLang="ja-JP" dirty="0"/>
          </a:p>
          <a:p>
            <a:r>
              <a:rPr kumimoji="1" lang="ja-JP" altLang="en-US" dirty="0"/>
              <a:t>仮説導出</a:t>
            </a:r>
            <a:endParaRPr kumimoji="1" lang="en-US" altLang="ja-JP" dirty="0"/>
          </a:p>
          <a:p>
            <a:r>
              <a:rPr kumimoji="1" lang="ja-JP" altLang="en-US" dirty="0"/>
              <a:t>参考文献・</a:t>
            </a:r>
            <a:r>
              <a:rPr kumimoji="1" lang="en-US" altLang="ja-JP" dirty="0"/>
              <a:t>URL</a:t>
            </a:r>
            <a:r>
              <a:rPr kumimoji="1" lang="ja-JP" altLang="en-US" dirty="0"/>
              <a:t> </a:t>
            </a:r>
          </a:p>
        </p:txBody>
      </p:sp>
      <p:sp>
        <p:nvSpPr>
          <p:cNvPr id="4" name="スライド番号プレースホルダー 3">
            <a:extLst>
              <a:ext uri="{FF2B5EF4-FFF2-40B4-BE49-F238E27FC236}">
                <a16:creationId xmlns:a16="http://schemas.microsoft.com/office/drawing/2014/main" xmlns="" id="{74FC8A2B-6C41-4F1C-834C-7814B767A50C}"/>
              </a:ext>
            </a:extLst>
          </p:cNvPr>
          <p:cNvSpPr>
            <a:spLocks noGrp="1"/>
          </p:cNvSpPr>
          <p:nvPr>
            <p:ph type="sldNum" sz="quarter" idx="12"/>
          </p:nvPr>
        </p:nvSpPr>
        <p:spPr/>
        <p:txBody>
          <a:bodyPr/>
          <a:lstStyle/>
          <a:p>
            <a:fld id="{25A749F5-9D3F-47A0-9E4E-4B171E76814C}" type="slidenum">
              <a:rPr kumimoji="1" lang="ja-JP" altLang="en-US" smtClean="0"/>
              <a:t>2</a:t>
            </a:fld>
            <a:endParaRPr kumimoji="1" lang="ja-JP" altLang="en-US"/>
          </a:p>
        </p:txBody>
      </p:sp>
    </p:spTree>
    <p:extLst>
      <p:ext uri="{BB962C8B-B14F-4D97-AF65-F5344CB8AC3E}">
        <p14:creationId xmlns:p14="http://schemas.microsoft.com/office/powerpoint/2010/main" val="3407216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2EBF90DE-976F-4A03-A78F-9C8199308659}"/>
              </a:ext>
            </a:extLst>
          </p:cNvPr>
          <p:cNvSpPr>
            <a:spLocks noGrp="1"/>
          </p:cNvSpPr>
          <p:nvPr>
            <p:ph type="title"/>
          </p:nvPr>
        </p:nvSpPr>
        <p:spPr/>
        <p:txBody>
          <a:bodyPr/>
          <a:lstStyle/>
          <a:p>
            <a:r>
              <a:rPr kumimoji="1" lang="ja-JP" altLang="en-US" dirty="0"/>
              <a:t>仮説導出</a:t>
            </a:r>
          </a:p>
        </p:txBody>
      </p:sp>
      <p:sp>
        <p:nvSpPr>
          <p:cNvPr id="3" name="コンテンツ プレースホルダー 2">
            <a:extLst>
              <a:ext uri="{FF2B5EF4-FFF2-40B4-BE49-F238E27FC236}">
                <a16:creationId xmlns:a16="http://schemas.microsoft.com/office/drawing/2014/main" xmlns="" id="{892578BC-DF2D-4BBB-9F79-2C4FE0670334}"/>
              </a:ext>
            </a:extLst>
          </p:cNvPr>
          <p:cNvSpPr>
            <a:spLocks noGrp="1"/>
          </p:cNvSpPr>
          <p:nvPr>
            <p:ph idx="1"/>
          </p:nvPr>
        </p:nvSpPr>
        <p:spPr>
          <a:xfrm>
            <a:off x="1073727" y="2506662"/>
            <a:ext cx="10515600" cy="4351338"/>
          </a:xfrm>
        </p:spPr>
        <p:txBody>
          <a:bodyPr/>
          <a:lstStyle/>
          <a:p>
            <a:pPr marL="0" indent="0">
              <a:buNone/>
            </a:pPr>
            <a:r>
              <a:rPr kumimoji="1" lang="ja-JP" altLang="en-US" dirty="0"/>
              <a:t>本研究でターゲットとするアクティブシニアの特徴を踏まえて</a:t>
            </a:r>
            <a:endParaRPr kumimoji="1" lang="en-US" altLang="ja-JP" dirty="0"/>
          </a:p>
          <a:p>
            <a:pPr marL="0" indent="0">
              <a:buNone/>
            </a:pPr>
            <a:r>
              <a:rPr kumimoji="1" lang="ja-JP" altLang="en-US" dirty="0"/>
              <a:t>その市場がアクティブシニアにとって新興市場か成熟市場かを</a:t>
            </a:r>
            <a:endParaRPr kumimoji="1" lang="en-US" altLang="ja-JP" dirty="0"/>
          </a:p>
          <a:p>
            <a:pPr marL="0" indent="0">
              <a:buNone/>
            </a:pPr>
            <a:r>
              <a:rPr kumimoji="1" lang="ja-JP" altLang="en-US" dirty="0"/>
              <a:t>判断し、効果的な</a:t>
            </a:r>
            <a:r>
              <a:rPr kumimoji="1" lang="en-US" altLang="ja-JP" dirty="0"/>
              <a:t>CM</a:t>
            </a:r>
            <a:r>
              <a:rPr kumimoji="1" lang="ja-JP" altLang="en-US" dirty="0"/>
              <a:t>の表現方法を模索していく</a:t>
            </a:r>
            <a:endParaRPr kumimoji="1" lang="en-US" altLang="ja-JP" dirty="0"/>
          </a:p>
        </p:txBody>
      </p:sp>
      <p:sp>
        <p:nvSpPr>
          <p:cNvPr id="4" name="スライド番号プレースホルダー 3">
            <a:extLst>
              <a:ext uri="{FF2B5EF4-FFF2-40B4-BE49-F238E27FC236}">
                <a16:creationId xmlns:a16="http://schemas.microsoft.com/office/drawing/2014/main" xmlns="" id="{B18262C7-0298-425E-AE5A-1F2AF3C71873}"/>
              </a:ext>
            </a:extLst>
          </p:cNvPr>
          <p:cNvSpPr>
            <a:spLocks noGrp="1"/>
          </p:cNvSpPr>
          <p:nvPr>
            <p:ph type="sldNum" sz="quarter" idx="12"/>
          </p:nvPr>
        </p:nvSpPr>
        <p:spPr/>
        <p:txBody>
          <a:bodyPr/>
          <a:lstStyle/>
          <a:p>
            <a:fld id="{25A749F5-9D3F-47A0-9E4E-4B171E76814C}" type="slidenum">
              <a:rPr kumimoji="1" lang="ja-JP" altLang="en-US" smtClean="0"/>
              <a:t>20</a:t>
            </a:fld>
            <a:endParaRPr kumimoji="1" lang="ja-JP" altLang="en-US"/>
          </a:p>
        </p:txBody>
      </p:sp>
    </p:spTree>
    <p:extLst>
      <p:ext uri="{BB962C8B-B14F-4D97-AF65-F5344CB8AC3E}">
        <p14:creationId xmlns:p14="http://schemas.microsoft.com/office/powerpoint/2010/main" val="14886277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8A79526-3B96-4F86-AED1-1ADA4D4C9F29}"/>
              </a:ext>
            </a:extLst>
          </p:cNvPr>
          <p:cNvSpPr>
            <a:spLocks noGrp="1"/>
          </p:cNvSpPr>
          <p:nvPr>
            <p:ph type="title"/>
          </p:nvPr>
        </p:nvSpPr>
        <p:spPr>
          <a:xfrm>
            <a:off x="498764" y="74179"/>
            <a:ext cx="10515600" cy="1325563"/>
          </a:xfrm>
        </p:spPr>
        <p:txBody>
          <a:bodyPr/>
          <a:lstStyle/>
          <a:p>
            <a:r>
              <a:rPr kumimoji="1" lang="ja-JP" altLang="en-US" dirty="0"/>
              <a:t>仮説導出</a:t>
            </a:r>
          </a:p>
        </p:txBody>
      </p:sp>
      <p:sp>
        <p:nvSpPr>
          <p:cNvPr id="4" name="スライド番号プレースホルダー 3">
            <a:extLst>
              <a:ext uri="{FF2B5EF4-FFF2-40B4-BE49-F238E27FC236}">
                <a16:creationId xmlns:a16="http://schemas.microsoft.com/office/drawing/2014/main" xmlns="" id="{0CA26A11-A717-4033-B9E1-FE70D32375F5}"/>
              </a:ext>
            </a:extLst>
          </p:cNvPr>
          <p:cNvSpPr>
            <a:spLocks noGrp="1"/>
          </p:cNvSpPr>
          <p:nvPr>
            <p:ph type="sldNum" sz="quarter" idx="12"/>
          </p:nvPr>
        </p:nvSpPr>
        <p:spPr/>
        <p:txBody>
          <a:bodyPr/>
          <a:lstStyle/>
          <a:p>
            <a:fld id="{25A749F5-9D3F-47A0-9E4E-4B171E76814C}" type="slidenum">
              <a:rPr kumimoji="1" lang="ja-JP" altLang="en-US" smtClean="0"/>
              <a:t>21</a:t>
            </a:fld>
            <a:endParaRPr kumimoji="1" lang="ja-JP" altLang="en-US"/>
          </a:p>
        </p:txBody>
      </p:sp>
      <p:sp>
        <p:nvSpPr>
          <p:cNvPr id="5" name="コンテンツ プレースホルダー 2">
            <a:extLst>
              <a:ext uri="{FF2B5EF4-FFF2-40B4-BE49-F238E27FC236}">
                <a16:creationId xmlns:a16="http://schemas.microsoft.com/office/drawing/2014/main" xmlns="" id="{F14844CC-DF8E-484C-9010-825EA847C9E8}"/>
              </a:ext>
            </a:extLst>
          </p:cNvPr>
          <p:cNvSpPr txBox="1">
            <a:spLocks noGrp="1"/>
          </p:cNvSpPr>
          <p:nvPr>
            <p:ph idx="1"/>
          </p:nvPr>
        </p:nvSpPr>
        <p:spPr>
          <a:xfrm>
            <a:off x="699657" y="1114786"/>
            <a:ext cx="10515600" cy="43513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3200" u="sng" dirty="0"/>
              <a:t>アクティブシニアの特徴と具体的な行動</a:t>
            </a:r>
            <a:endParaRPr lang="en-US" altLang="ja-JP" sz="1800" u="sng" dirty="0"/>
          </a:p>
          <a:p>
            <a:pPr marL="0" indent="0">
              <a:buNone/>
            </a:pPr>
            <a:r>
              <a:rPr lang="ja-JP" altLang="en-US" dirty="0"/>
              <a:t>①気分年齢と実年齢に乖離がある</a:t>
            </a:r>
            <a:endParaRPr lang="en-US" altLang="ja-JP" dirty="0"/>
          </a:p>
          <a:p>
            <a:pPr marL="0" indent="0">
              <a:buFont typeface="Arial" panose="020B0604020202020204" pitchFamily="34" charset="0"/>
              <a:buNone/>
            </a:pPr>
            <a:r>
              <a:rPr lang="ja-JP" altLang="en-US" dirty="0"/>
              <a:t>　　　　　　　→流行に敏感→若者と同じような購買活動を行う</a:t>
            </a:r>
            <a:endParaRPr lang="en-US" altLang="ja-JP" dirty="0"/>
          </a:p>
          <a:p>
            <a:pPr marL="0" indent="0">
              <a:buNone/>
            </a:pPr>
            <a:r>
              <a:rPr lang="ja-JP" altLang="en-US" dirty="0"/>
              <a:t>②仕事や趣味に意欲的</a:t>
            </a:r>
            <a:endParaRPr lang="en-US" altLang="ja-JP" dirty="0"/>
          </a:p>
          <a:p>
            <a:pPr marL="0" indent="0">
              <a:buFont typeface="Arial" panose="020B0604020202020204" pitchFamily="34" charset="0"/>
              <a:buNone/>
            </a:pPr>
            <a:r>
              <a:rPr lang="ja-JP" altLang="en-US" dirty="0"/>
              <a:t>　　　　　　　→趣味にお金を使う</a:t>
            </a:r>
            <a:endParaRPr lang="en-US" altLang="ja-JP" dirty="0"/>
          </a:p>
          <a:p>
            <a:pPr marL="0" indent="0">
              <a:buNone/>
            </a:pPr>
            <a:r>
              <a:rPr lang="ja-JP" altLang="en-US" dirty="0"/>
              <a:t>③インターネットを利用する</a:t>
            </a:r>
            <a:endParaRPr lang="en-US" altLang="ja-JP" dirty="0"/>
          </a:p>
          <a:p>
            <a:pPr marL="0" indent="0">
              <a:buFont typeface="Arial" panose="020B0604020202020204" pitchFamily="34" charset="0"/>
              <a:buNone/>
            </a:pPr>
            <a:r>
              <a:rPr lang="ja-JP" altLang="en-US" dirty="0"/>
              <a:t>　　　　　　　→通販を利用する、情報端末を利用する</a:t>
            </a:r>
            <a:endParaRPr lang="en-US" altLang="ja-JP" dirty="0"/>
          </a:p>
          <a:p>
            <a:pPr marL="0" indent="0">
              <a:buNone/>
            </a:pPr>
            <a:r>
              <a:rPr lang="ja-JP" altLang="en-US" dirty="0"/>
              <a:t>④消費意欲が高い</a:t>
            </a:r>
            <a:endParaRPr lang="en-US" altLang="ja-JP" dirty="0"/>
          </a:p>
          <a:p>
            <a:pPr marL="0" indent="0">
              <a:buNone/>
            </a:pPr>
            <a:r>
              <a:rPr lang="ja-JP" altLang="en-US" dirty="0"/>
              <a:t>⑤健康に気を配っている</a:t>
            </a:r>
            <a:endParaRPr lang="en-US" altLang="ja-JP" dirty="0"/>
          </a:p>
          <a:p>
            <a:pPr marL="0" indent="0">
              <a:buFont typeface="Arial" panose="020B0604020202020204" pitchFamily="34" charset="0"/>
              <a:buNone/>
            </a:pPr>
            <a:r>
              <a:rPr lang="ja-JP" altLang="en-US" dirty="0"/>
              <a:t>　　　　　　　→健康用品を購買する、スポーツをする</a:t>
            </a:r>
          </a:p>
        </p:txBody>
      </p:sp>
    </p:spTree>
    <p:extLst>
      <p:ext uri="{BB962C8B-B14F-4D97-AF65-F5344CB8AC3E}">
        <p14:creationId xmlns:p14="http://schemas.microsoft.com/office/powerpoint/2010/main" val="22851716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74B765B3-1ABD-458C-AAF0-36EE4A204A26}"/>
              </a:ext>
            </a:extLst>
          </p:cNvPr>
          <p:cNvSpPr>
            <a:spLocks noGrp="1"/>
          </p:cNvSpPr>
          <p:nvPr>
            <p:ph type="title"/>
          </p:nvPr>
        </p:nvSpPr>
        <p:spPr/>
        <p:txBody>
          <a:bodyPr/>
          <a:lstStyle/>
          <a:p>
            <a:r>
              <a:rPr kumimoji="1" lang="ja-JP" altLang="en-US" dirty="0"/>
              <a:t>仮説導出</a:t>
            </a:r>
          </a:p>
        </p:txBody>
      </p:sp>
      <p:sp>
        <p:nvSpPr>
          <p:cNvPr id="3" name="コンテンツ プレースホルダー 2">
            <a:extLst>
              <a:ext uri="{FF2B5EF4-FFF2-40B4-BE49-F238E27FC236}">
                <a16:creationId xmlns:a16="http://schemas.microsoft.com/office/drawing/2014/main" xmlns="" id="{FAE48354-84C0-43D0-81AD-78461D83DF8E}"/>
              </a:ext>
            </a:extLst>
          </p:cNvPr>
          <p:cNvSpPr>
            <a:spLocks noGrp="1"/>
          </p:cNvSpPr>
          <p:nvPr>
            <p:ph idx="1"/>
          </p:nvPr>
        </p:nvSpPr>
        <p:spPr/>
        <p:txBody>
          <a:bodyPr/>
          <a:lstStyle/>
          <a:p>
            <a:pPr marL="0" indent="0">
              <a:buNone/>
            </a:pPr>
            <a:r>
              <a:rPr kumimoji="1" lang="ja-JP" altLang="en-US" dirty="0">
                <a:latin typeface="+mn-ea"/>
              </a:rPr>
              <a:t>本研究で対象とする市場</a:t>
            </a:r>
            <a:endParaRPr kumimoji="1" lang="en-US" altLang="ja-JP" dirty="0">
              <a:latin typeface="+mn-ea"/>
            </a:endParaRPr>
          </a:p>
          <a:p>
            <a:pPr marL="0" indent="0">
              <a:buNone/>
            </a:pPr>
            <a:r>
              <a:rPr kumimoji="1" lang="ja-JP" altLang="en-US" dirty="0">
                <a:latin typeface="+mn-ea"/>
              </a:rPr>
              <a:t>・化粧品市場</a:t>
            </a:r>
            <a:endParaRPr kumimoji="1" lang="en-US" altLang="ja-JP" dirty="0">
              <a:latin typeface="+mn-ea"/>
            </a:endParaRPr>
          </a:p>
          <a:p>
            <a:pPr marL="0" indent="0">
              <a:buNone/>
            </a:pPr>
            <a:r>
              <a:rPr kumimoji="1" lang="ja-JP" altLang="en-US" dirty="0">
                <a:latin typeface="+mn-ea"/>
              </a:rPr>
              <a:t>・旅行市場</a:t>
            </a:r>
            <a:endParaRPr kumimoji="1" lang="en-US" altLang="ja-JP" dirty="0">
              <a:latin typeface="+mn-ea"/>
            </a:endParaRPr>
          </a:p>
          <a:p>
            <a:pPr marL="0" indent="0">
              <a:buNone/>
            </a:pPr>
            <a:r>
              <a:rPr lang="ja-JP" altLang="en-US" dirty="0">
                <a:latin typeface="+mn-ea"/>
              </a:rPr>
              <a:t>・スマートフォン市場</a:t>
            </a:r>
            <a:endParaRPr kumimoji="1" lang="en-US" altLang="ja-JP" dirty="0">
              <a:latin typeface="+mn-ea"/>
            </a:endParaRPr>
          </a:p>
          <a:p>
            <a:endParaRPr kumimoji="1" lang="en-US" altLang="ja-JP" dirty="0"/>
          </a:p>
        </p:txBody>
      </p:sp>
      <p:sp>
        <p:nvSpPr>
          <p:cNvPr id="4" name="スライド番号プレースホルダー 3">
            <a:extLst>
              <a:ext uri="{FF2B5EF4-FFF2-40B4-BE49-F238E27FC236}">
                <a16:creationId xmlns:a16="http://schemas.microsoft.com/office/drawing/2014/main" xmlns="" id="{2BE1BB8E-8B35-4A31-9ABA-C791A0A34B97}"/>
              </a:ext>
            </a:extLst>
          </p:cNvPr>
          <p:cNvSpPr>
            <a:spLocks noGrp="1"/>
          </p:cNvSpPr>
          <p:nvPr>
            <p:ph type="sldNum" sz="quarter" idx="12"/>
          </p:nvPr>
        </p:nvSpPr>
        <p:spPr/>
        <p:txBody>
          <a:bodyPr/>
          <a:lstStyle/>
          <a:p>
            <a:fld id="{25A749F5-9D3F-47A0-9E4E-4B171E76814C}" type="slidenum">
              <a:rPr kumimoji="1" lang="ja-JP" altLang="en-US" smtClean="0"/>
              <a:t>22</a:t>
            </a:fld>
            <a:endParaRPr kumimoji="1" lang="ja-JP" altLang="en-US"/>
          </a:p>
        </p:txBody>
      </p:sp>
    </p:spTree>
    <p:extLst>
      <p:ext uri="{BB962C8B-B14F-4D97-AF65-F5344CB8AC3E}">
        <p14:creationId xmlns:p14="http://schemas.microsoft.com/office/powerpoint/2010/main" val="32816835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2389B81-DF54-4F6A-81B4-20D71D63B6EC}"/>
              </a:ext>
            </a:extLst>
          </p:cNvPr>
          <p:cNvSpPr>
            <a:spLocks noGrp="1"/>
          </p:cNvSpPr>
          <p:nvPr>
            <p:ph type="title"/>
          </p:nvPr>
        </p:nvSpPr>
        <p:spPr/>
        <p:txBody>
          <a:bodyPr/>
          <a:lstStyle/>
          <a:p>
            <a:r>
              <a:rPr kumimoji="1" lang="ja-JP" altLang="en-US" dirty="0"/>
              <a:t>化粧品市場</a:t>
            </a:r>
          </a:p>
        </p:txBody>
      </p:sp>
      <p:sp>
        <p:nvSpPr>
          <p:cNvPr id="3" name="コンテンツ プレースホルダー 2">
            <a:extLst>
              <a:ext uri="{FF2B5EF4-FFF2-40B4-BE49-F238E27FC236}">
                <a16:creationId xmlns:a16="http://schemas.microsoft.com/office/drawing/2014/main" xmlns="" id="{5D8C310E-5627-41AB-BF0F-6A9AF5C35EC9}"/>
              </a:ext>
            </a:extLst>
          </p:cNvPr>
          <p:cNvSpPr>
            <a:spLocks noGrp="1"/>
          </p:cNvSpPr>
          <p:nvPr>
            <p:ph idx="1"/>
          </p:nvPr>
        </p:nvSpPr>
        <p:spPr>
          <a:xfrm>
            <a:off x="838200" y="1820354"/>
            <a:ext cx="10515600" cy="4351338"/>
          </a:xfrm>
        </p:spPr>
        <p:txBody>
          <a:bodyPr/>
          <a:lstStyle/>
          <a:p>
            <a:pPr marL="0" indent="0">
              <a:buNone/>
            </a:pPr>
            <a:r>
              <a:rPr lang="ja-JP" altLang="en-US" dirty="0"/>
              <a:t>「</a:t>
            </a:r>
            <a:r>
              <a:rPr lang="en-US" altLang="ja-JP" dirty="0"/>
              <a:t>2018</a:t>
            </a:r>
            <a:r>
              <a:rPr lang="ja-JP" altLang="en-US" dirty="0"/>
              <a:t>年シニアの美容に関する調査」</a:t>
            </a:r>
            <a:endParaRPr lang="en-US" altLang="ja-JP" dirty="0"/>
          </a:p>
          <a:p>
            <a:pPr>
              <a:buFont typeface="Wingdings" panose="05000000000000000000" pitchFamily="2" charset="2"/>
              <a:buChar char="Ø"/>
            </a:pPr>
            <a:r>
              <a:rPr kumimoji="1" lang="ja-JP" altLang="en-US" sz="2400" dirty="0"/>
              <a:t>興味・関心があるものは？</a:t>
            </a:r>
            <a:endParaRPr kumimoji="1" lang="en-US" altLang="ja-JP" sz="2400" dirty="0"/>
          </a:p>
          <a:p>
            <a:pPr marL="0" indent="0">
              <a:buNone/>
            </a:pPr>
            <a:r>
              <a:rPr lang="ja-JP" altLang="en-US" sz="2400" dirty="0"/>
              <a:t>第</a:t>
            </a:r>
            <a:r>
              <a:rPr lang="en-US" altLang="ja-JP" sz="2400" dirty="0"/>
              <a:t>1</a:t>
            </a:r>
            <a:r>
              <a:rPr lang="ja-JP" altLang="en-US" sz="2400" dirty="0"/>
              <a:t>位「健康」</a:t>
            </a:r>
            <a:r>
              <a:rPr lang="en-US" altLang="ja-JP" sz="2400" dirty="0"/>
              <a:t>60.8%</a:t>
            </a:r>
            <a:r>
              <a:rPr lang="ja-JP" altLang="en-US" sz="2400" dirty="0"/>
              <a:t/>
            </a:r>
            <a:br>
              <a:rPr lang="ja-JP" altLang="en-US" sz="2400" dirty="0"/>
            </a:br>
            <a:r>
              <a:rPr lang="ja-JP" altLang="en-US" sz="2400" dirty="0"/>
              <a:t>第</a:t>
            </a:r>
            <a:r>
              <a:rPr lang="en-US" altLang="ja-JP" sz="2400" dirty="0"/>
              <a:t>2</a:t>
            </a:r>
            <a:r>
              <a:rPr lang="ja-JP" altLang="en-US" sz="2400" dirty="0"/>
              <a:t>位「旅行・観光・レジャー」</a:t>
            </a:r>
            <a:r>
              <a:rPr lang="en-US" altLang="ja-JP" sz="2400" dirty="0"/>
              <a:t>50.8%</a:t>
            </a:r>
            <a:r>
              <a:rPr lang="ja-JP" altLang="en-US" sz="2400" dirty="0"/>
              <a:t>　第</a:t>
            </a:r>
            <a:r>
              <a:rPr lang="en-US" altLang="ja-JP" sz="2400" dirty="0"/>
              <a:t>3</a:t>
            </a:r>
            <a:r>
              <a:rPr lang="ja-JP" altLang="en-US" sz="2400" dirty="0"/>
              <a:t>位「料理」</a:t>
            </a:r>
            <a:r>
              <a:rPr lang="en-US" altLang="ja-JP" sz="2400" dirty="0"/>
              <a:t>35.4%</a:t>
            </a:r>
            <a:r>
              <a:rPr lang="ja-JP" altLang="en-US" sz="2400" dirty="0"/>
              <a:t/>
            </a:r>
            <a:br>
              <a:rPr lang="ja-JP" altLang="en-US" sz="2400" dirty="0"/>
            </a:br>
            <a:r>
              <a:rPr lang="ja-JP" altLang="en-US" sz="2400" dirty="0"/>
              <a:t>第</a:t>
            </a:r>
            <a:r>
              <a:rPr lang="en-US" altLang="ja-JP" sz="2400" dirty="0"/>
              <a:t>4</a:t>
            </a:r>
            <a:r>
              <a:rPr lang="ja-JP" altLang="en-US" sz="2400" dirty="0"/>
              <a:t>位「美容」</a:t>
            </a:r>
            <a:r>
              <a:rPr lang="en-US" altLang="ja-JP" sz="2400" dirty="0"/>
              <a:t>32.2%</a:t>
            </a:r>
          </a:p>
          <a:p>
            <a:pPr marL="0" indent="0">
              <a:buNone/>
            </a:pPr>
            <a:r>
              <a:rPr kumimoji="1" lang="en-US" altLang="ja-JP" dirty="0"/>
              <a:t>｢</a:t>
            </a:r>
          </a:p>
          <a:p>
            <a:pPr marL="0" indent="0">
              <a:buNone/>
            </a:pPr>
            <a:endParaRPr kumimoji="1" lang="ja-JP" altLang="en-US" dirty="0"/>
          </a:p>
        </p:txBody>
      </p:sp>
      <p:sp>
        <p:nvSpPr>
          <p:cNvPr id="4" name="スライド番号プレースホルダー 3">
            <a:extLst>
              <a:ext uri="{FF2B5EF4-FFF2-40B4-BE49-F238E27FC236}">
                <a16:creationId xmlns:a16="http://schemas.microsoft.com/office/drawing/2014/main" xmlns="" id="{8B554A85-254B-4A8F-AD44-5B0ED85D9FB9}"/>
              </a:ext>
            </a:extLst>
          </p:cNvPr>
          <p:cNvSpPr>
            <a:spLocks noGrp="1"/>
          </p:cNvSpPr>
          <p:nvPr>
            <p:ph type="sldNum" sz="quarter" idx="12"/>
          </p:nvPr>
        </p:nvSpPr>
        <p:spPr/>
        <p:txBody>
          <a:bodyPr/>
          <a:lstStyle/>
          <a:p>
            <a:fld id="{89618A0E-BE2A-4F17-A2B3-6D078A2E2AA1}" type="slidenum">
              <a:rPr kumimoji="1" lang="ja-JP" altLang="en-US" smtClean="0">
                <a:uFillTx/>
              </a:rPr>
              <a:t>23</a:t>
            </a:fld>
            <a:endParaRPr kumimoji="1" lang="ja-JP" altLang="en-US" dirty="0">
              <a:uFillTx/>
            </a:endParaRPr>
          </a:p>
        </p:txBody>
      </p:sp>
      <p:pic>
        <p:nvPicPr>
          <p:cNvPr id="10" name="図 9">
            <a:extLst>
              <a:ext uri="{FF2B5EF4-FFF2-40B4-BE49-F238E27FC236}">
                <a16:creationId xmlns:a16="http://schemas.microsoft.com/office/drawing/2014/main" xmlns="" id="{32FD5DF4-04E5-4F31-BF01-E2D7CEFB3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1050" y="3811432"/>
            <a:ext cx="4520860" cy="2360260"/>
          </a:xfrm>
          <a:prstGeom prst="rect">
            <a:avLst/>
          </a:prstGeom>
        </p:spPr>
      </p:pic>
      <p:sp>
        <p:nvSpPr>
          <p:cNvPr id="11" name="正方形/長方形 10">
            <a:extLst>
              <a:ext uri="{FF2B5EF4-FFF2-40B4-BE49-F238E27FC236}">
                <a16:creationId xmlns:a16="http://schemas.microsoft.com/office/drawing/2014/main" xmlns="" id="{B03E3F3A-5CB1-4C72-87D9-C1A04013E9CB}"/>
              </a:ext>
            </a:extLst>
          </p:cNvPr>
          <p:cNvSpPr/>
          <p:nvPr/>
        </p:nvSpPr>
        <p:spPr>
          <a:xfrm>
            <a:off x="5077244" y="3917551"/>
            <a:ext cx="7114756" cy="1631216"/>
          </a:xfrm>
          <a:prstGeom prst="rect">
            <a:avLst/>
          </a:prstGeom>
        </p:spPr>
        <p:txBody>
          <a:bodyPr wrap="square">
            <a:spAutoFit/>
          </a:bodyPr>
          <a:lstStyle/>
          <a:p>
            <a:r>
              <a:rPr lang="ja-JP" altLang="en-US" sz="2000" dirty="0">
                <a:solidFill>
                  <a:srgbClr val="333333"/>
                </a:solidFill>
                <a:latin typeface="Helvetica" panose="020B0604020202020204" pitchFamily="34" charset="0"/>
              </a:rPr>
              <a:t>「あなたは美容に関してどの程度興味関心がありますか？」という質問から</a:t>
            </a:r>
            <a:endParaRPr lang="en-US" altLang="ja-JP" sz="2000" dirty="0">
              <a:solidFill>
                <a:srgbClr val="333333"/>
              </a:solidFill>
              <a:latin typeface="Helvetica" panose="020B0604020202020204" pitchFamily="34" charset="0"/>
            </a:endParaRPr>
          </a:p>
          <a:p>
            <a:r>
              <a:rPr lang="ja-JP" altLang="en-US" sz="2000" dirty="0">
                <a:solidFill>
                  <a:srgbClr val="333333"/>
                </a:solidFill>
                <a:latin typeface="Helvetica" panose="020B0604020202020204" pitchFamily="34" charset="0"/>
              </a:rPr>
              <a:t>「興味関心がある」</a:t>
            </a:r>
            <a:r>
              <a:rPr lang="en-US" altLang="ja-JP" sz="2000" dirty="0">
                <a:solidFill>
                  <a:srgbClr val="333333"/>
                </a:solidFill>
                <a:latin typeface="Helvetica" panose="020B0604020202020204" pitchFamily="34" charset="0"/>
              </a:rPr>
              <a:t>21.6%</a:t>
            </a:r>
            <a:r>
              <a:rPr lang="ja-JP" altLang="en-US" sz="2000" dirty="0"/>
              <a:t/>
            </a:r>
            <a:br>
              <a:rPr lang="ja-JP" altLang="en-US" sz="2000" dirty="0"/>
            </a:br>
            <a:r>
              <a:rPr lang="ja-JP" altLang="en-US" sz="2000" dirty="0">
                <a:solidFill>
                  <a:srgbClr val="333333"/>
                </a:solidFill>
                <a:latin typeface="Helvetica" panose="020B0604020202020204" pitchFamily="34" charset="0"/>
              </a:rPr>
              <a:t>「どちらかといえば興味関心がある」</a:t>
            </a:r>
            <a:r>
              <a:rPr lang="en-US" altLang="ja-JP" sz="2000" dirty="0">
                <a:solidFill>
                  <a:srgbClr val="333333"/>
                </a:solidFill>
                <a:latin typeface="Helvetica" panose="020B0604020202020204" pitchFamily="34" charset="0"/>
              </a:rPr>
              <a:t>41.4%</a:t>
            </a:r>
          </a:p>
          <a:p>
            <a:r>
              <a:rPr lang="ja-JP" altLang="en-US" sz="2000" dirty="0">
                <a:solidFill>
                  <a:srgbClr val="333333"/>
                </a:solidFill>
                <a:latin typeface="Helvetica" panose="020B0604020202020204" pitchFamily="34" charset="0"/>
              </a:rPr>
              <a:t>合計</a:t>
            </a:r>
            <a:r>
              <a:rPr lang="en-US" altLang="ja-JP" sz="2000" dirty="0">
                <a:solidFill>
                  <a:srgbClr val="333333"/>
                </a:solidFill>
                <a:latin typeface="Helvetica" panose="020B0604020202020204" pitchFamily="34" charset="0"/>
              </a:rPr>
              <a:t>63.0%</a:t>
            </a:r>
            <a:r>
              <a:rPr lang="ja-JP" altLang="en-US" sz="2000" dirty="0">
                <a:solidFill>
                  <a:srgbClr val="333333"/>
                </a:solidFill>
                <a:latin typeface="Helvetica" panose="020B0604020202020204" pitchFamily="34" charset="0"/>
              </a:rPr>
              <a:t>が美容に興味関心があることがわかった。</a:t>
            </a:r>
            <a:endParaRPr lang="ja-JP" altLang="en-US" sz="2000" dirty="0"/>
          </a:p>
        </p:txBody>
      </p:sp>
      <p:sp>
        <p:nvSpPr>
          <p:cNvPr id="14" name="正方形/長方形 13">
            <a:extLst>
              <a:ext uri="{FF2B5EF4-FFF2-40B4-BE49-F238E27FC236}">
                <a16:creationId xmlns:a16="http://schemas.microsoft.com/office/drawing/2014/main" xmlns="" id="{F4CFC6CF-C030-4885-B5E9-173FBF3AFA2E}"/>
              </a:ext>
            </a:extLst>
          </p:cNvPr>
          <p:cNvSpPr/>
          <p:nvPr/>
        </p:nvSpPr>
        <p:spPr>
          <a:xfrm>
            <a:off x="7520528" y="5653816"/>
            <a:ext cx="4671472" cy="646331"/>
          </a:xfrm>
          <a:prstGeom prst="rect">
            <a:avLst/>
          </a:prstGeom>
        </p:spPr>
        <p:txBody>
          <a:bodyPr wrap="none">
            <a:spAutoFit/>
          </a:bodyPr>
          <a:lstStyle/>
          <a:p>
            <a:r>
              <a:rPr lang="ja-JP" altLang="en-US" dirty="0"/>
              <a:t>出典</a:t>
            </a:r>
            <a:r>
              <a:rPr lang="en-US" altLang="ja-JP" dirty="0"/>
              <a:t>:｢2018</a:t>
            </a:r>
            <a:r>
              <a:rPr lang="ja-JP" altLang="en-US" dirty="0"/>
              <a:t>年シニアの美容に関する調査</a:t>
            </a:r>
            <a:r>
              <a:rPr lang="en-US" altLang="ja-JP" dirty="0"/>
              <a:t>｣</a:t>
            </a:r>
          </a:p>
          <a:p>
            <a:r>
              <a:rPr lang="en-US" altLang="ja-JP" dirty="0"/>
              <a:t>https://www.neo-m.jp/investigation/2163</a:t>
            </a:r>
            <a:endParaRPr lang="ja-JP" altLang="en-US" dirty="0"/>
          </a:p>
        </p:txBody>
      </p:sp>
      <p:sp>
        <p:nvSpPr>
          <p:cNvPr id="5" name="正方形/長方形 4">
            <a:extLst>
              <a:ext uri="{FF2B5EF4-FFF2-40B4-BE49-F238E27FC236}">
                <a16:creationId xmlns:a16="http://schemas.microsoft.com/office/drawing/2014/main" xmlns="" id="{49AB6CA1-8326-4368-BAAF-F40990DA159F}"/>
              </a:ext>
            </a:extLst>
          </p:cNvPr>
          <p:cNvSpPr/>
          <p:nvPr/>
        </p:nvSpPr>
        <p:spPr>
          <a:xfrm>
            <a:off x="838200" y="1350822"/>
            <a:ext cx="11215836" cy="400110"/>
          </a:xfrm>
          <a:prstGeom prst="rect">
            <a:avLst/>
          </a:prstGeom>
        </p:spPr>
        <p:txBody>
          <a:bodyPr wrap="square">
            <a:spAutoFit/>
          </a:bodyPr>
          <a:lstStyle/>
          <a:p>
            <a:r>
              <a:rPr lang="ja-JP" altLang="en-US" sz="2000" dirty="0"/>
              <a:t>①気分年齢と実年齢に乖離がある→流行に敏感→</a:t>
            </a:r>
            <a:r>
              <a:rPr lang="ja-JP" altLang="en-US" sz="2000" b="1" dirty="0"/>
              <a:t>若者と同じような購買活動を行う　</a:t>
            </a:r>
            <a:r>
              <a:rPr lang="ja-JP" altLang="en-US" sz="2000" dirty="0"/>
              <a:t>　から</a:t>
            </a:r>
            <a:endParaRPr lang="en-US" altLang="ja-JP" sz="2000" dirty="0"/>
          </a:p>
        </p:txBody>
      </p:sp>
    </p:spTree>
    <p:extLst>
      <p:ext uri="{BB962C8B-B14F-4D97-AF65-F5344CB8AC3E}">
        <p14:creationId xmlns:p14="http://schemas.microsoft.com/office/powerpoint/2010/main" val="3245219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90243D04-BBA9-41DC-BECF-F69D3126288C}"/>
              </a:ext>
            </a:extLst>
          </p:cNvPr>
          <p:cNvSpPr>
            <a:spLocks noGrp="1"/>
          </p:cNvSpPr>
          <p:nvPr>
            <p:ph type="title"/>
          </p:nvPr>
        </p:nvSpPr>
        <p:spPr/>
        <p:txBody>
          <a:bodyPr/>
          <a:lstStyle/>
          <a:p>
            <a:r>
              <a:rPr lang="ja-JP" altLang="en-US" dirty="0"/>
              <a:t>化粧品市場</a:t>
            </a:r>
            <a:endParaRPr kumimoji="1" lang="ja-JP" altLang="en-US" dirty="0"/>
          </a:p>
        </p:txBody>
      </p:sp>
      <p:pic>
        <p:nvPicPr>
          <p:cNvPr id="6" name="コンテンツ プレースホルダー 5">
            <a:extLst>
              <a:ext uri="{FF2B5EF4-FFF2-40B4-BE49-F238E27FC236}">
                <a16:creationId xmlns:a16="http://schemas.microsoft.com/office/drawing/2014/main" xmlns="" id="{8055488E-2F2F-477D-910B-C063FBD3C3EE}"/>
              </a:ext>
            </a:extLst>
          </p:cNvPr>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a:stretch/>
        </p:blipFill>
        <p:spPr>
          <a:xfrm>
            <a:off x="589935" y="1795958"/>
            <a:ext cx="6206242" cy="4469764"/>
          </a:xfrm>
        </p:spPr>
      </p:pic>
      <p:sp>
        <p:nvSpPr>
          <p:cNvPr id="4" name="スライド番号プレースホルダー 3">
            <a:extLst>
              <a:ext uri="{FF2B5EF4-FFF2-40B4-BE49-F238E27FC236}">
                <a16:creationId xmlns:a16="http://schemas.microsoft.com/office/drawing/2014/main" xmlns="" id="{35E80B0B-0290-4CBF-9CCD-4A10A0530B70}"/>
              </a:ext>
            </a:extLst>
          </p:cNvPr>
          <p:cNvSpPr>
            <a:spLocks noGrp="1"/>
          </p:cNvSpPr>
          <p:nvPr>
            <p:ph type="sldNum" sz="quarter" idx="12"/>
          </p:nvPr>
        </p:nvSpPr>
        <p:spPr/>
        <p:txBody>
          <a:bodyPr/>
          <a:lstStyle/>
          <a:p>
            <a:fld id="{89618A0E-BE2A-4F17-A2B3-6D078A2E2AA1}" type="slidenum">
              <a:rPr kumimoji="1" lang="ja-JP" altLang="en-US" smtClean="0">
                <a:uFillTx/>
              </a:rPr>
              <a:t>24</a:t>
            </a:fld>
            <a:endParaRPr kumimoji="1" lang="ja-JP" altLang="en-US">
              <a:uFillTx/>
            </a:endParaRPr>
          </a:p>
        </p:txBody>
      </p:sp>
      <p:sp>
        <p:nvSpPr>
          <p:cNvPr id="8" name="正方形/長方形 7">
            <a:extLst>
              <a:ext uri="{FF2B5EF4-FFF2-40B4-BE49-F238E27FC236}">
                <a16:creationId xmlns:a16="http://schemas.microsoft.com/office/drawing/2014/main" xmlns="" id="{E3FBDC00-5345-4958-ADB4-78700BB75861}"/>
              </a:ext>
            </a:extLst>
          </p:cNvPr>
          <p:cNvSpPr/>
          <p:nvPr/>
        </p:nvSpPr>
        <p:spPr>
          <a:xfrm>
            <a:off x="589935" y="1506022"/>
            <a:ext cx="8504904" cy="369332"/>
          </a:xfrm>
          <a:prstGeom prst="rect">
            <a:avLst/>
          </a:prstGeom>
        </p:spPr>
        <p:txBody>
          <a:bodyPr wrap="square">
            <a:spAutoFit/>
          </a:bodyPr>
          <a:lstStyle/>
          <a:p>
            <a:r>
              <a:rPr lang="ja-JP" altLang="en-US" dirty="0">
                <a:latin typeface="+mn-ea"/>
              </a:rPr>
              <a:t>「</a:t>
            </a:r>
            <a:r>
              <a:rPr lang="en-US" altLang="ja-JP" dirty="0">
                <a:latin typeface="+mn-ea"/>
              </a:rPr>
              <a:t>No.141 </a:t>
            </a:r>
            <a:r>
              <a:rPr lang="ja-JP" altLang="en-US" dirty="0">
                <a:latin typeface="+mn-ea"/>
              </a:rPr>
              <a:t>女性の化粧行動・意識に関する実態調査 メーク篇</a:t>
            </a:r>
            <a:r>
              <a:rPr lang="en-US" altLang="ja-JP" dirty="0">
                <a:latin typeface="+mn-ea"/>
              </a:rPr>
              <a:t>2017</a:t>
            </a:r>
            <a:r>
              <a:rPr lang="ja-JP" altLang="en-US" dirty="0">
                <a:latin typeface="+mn-ea"/>
              </a:rPr>
              <a:t>」</a:t>
            </a:r>
            <a:endParaRPr lang="en-US" altLang="ja-JP" dirty="0">
              <a:latin typeface="+mn-ea"/>
            </a:endParaRPr>
          </a:p>
        </p:txBody>
      </p:sp>
      <p:sp>
        <p:nvSpPr>
          <p:cNvPr id="10" name="正方形/長方形 9">
            <a:extLst>
              <a:ext uri="{FF2B5EF4-FFF2-40B4-BE49-F238E27FC236}">
                <a16:creationId xmlns:a16="http://schemas.microsoft.com/office/drawing/2014/main" xmlns="" id="{2E9BC9DE-B1FD-46F3-AE97-3354BBB34FCB}"/>
              </a:ext>
            </a:extLst>
          </p:cNvPr>
          <p:cNvSpPr/>
          <p:nvPr/>
        </p:nvSpPr>
        <p:spPr>
          <a:xfrm>
            <a:off x="6796177" y="2091663"/>
            <a:ext cx="6096000" cy="2862322"/>
          </a:xfrm>
          <a:prstGeom prst="rect">
            <a:avLst/>
          </a:prstGeom>
        </p:spPr>
        <p:txBody>
          <a:bodyPr>
            <a:spAutoFit/>
          </a:bodyPr>
          <a:lstStyle/>
          <a:p>
            <a:pPr marL="285750" indent="-285750">
              <a:buFont typeface="Wingdings" panose="05000000000000000000" pitchFamily="2" charset="2"/>
              <a:buChar char="Ø"/>
            </a:pPr>
            <a:r>
              <a:rPr lang="en-US" altLang="ja-JP" dirty="0"/>
              <a:t>Q2 </a:t>
            </a:r>
            <a:r>
              <a:rPr lang="ja-JP" altLang="en-US" dirty="0"/>
              <a:t>化粧品を使ってお顔のメークを行う頻度</a:t>
            </a:r>
            <a:endParaRPr lang="en-US" altLang="ja-JP" dirty="0"/>
          </a:p>
          <a:p>
            <a:r>
              <a:rPr lang="ja-JP" altLang="en-US" dirty="0"/>
              <a:t>（基数：</a:t>
            </a:r>
            <a:r>
              <a:rPr lang="en-US" altLang="ja-JP" dirty="0"/>
              <a:t>15</a:t>
            </a:r>
            <a:r>
              <a:rPr lang="ja-JP" altLang="en-US" dirty="0"/>
              <a:t>～</a:t>
            </a:r>
            <a:r>
              <a:rPr lang="en-US" altLang="ja-JP" dirty="0"/>
              <a:t>74</a:t>
            </a:r>
            <a:r>
              <a:rPr lang="ja-JP" altLang="en-US" dirty="0"/>
              <a:t>歳全員 </a:t>
            </a:r>
            <a:r>
              <a:rPr lang="en-US" altLang="ja-JP" dirty="0"/>
              <a:t>1800</a:t>
            </a:r>
            <a:r>
              <a:rPr lang="ja-JP" altLang="en-US" dirty="0"/>
              <a:t>人）</a:t>
            </a:r>
            <a:endParaRPr lang="en-US" altLang="ja-JP" dirty="0"/>
          </a:p>
          <a:p>
            <a:endParaRPr lang="en-US" altLang="ja-JP" dirty="0"/>
          </a:p>
          <a:p>
            <a:r>
              <a:rPr lang="en-US" altLang="ja-JP" dirty="0"/>
              <a:t>65</a:t>
            </a:r>
            <a:r>
              <a:rPr lang="ja-JP" altLang="en-US" dirty="0"/>
              <a:t>～</a:t>
            </a:r>
            <a:r>
              <a:rPr lang="en-US" altLang="ja-JP" dirty="0"/>
              <a:t>74</a:t>
            </a:r>
            <a:r>
              <a:rPr lang="ja-JP" altLang="en-US" dirty="0"/>
              <a:t>歳の女性のうち、７割以上が</a:t>
            </a:r>
            <a:endParaRPr lang="en-US" altLang="ja-JP" dirty="0"/>
          </a:p>
          <a:p>
            <a:r>
              <a:rPr lang="en-US" altLang="ja-JP" dirty="0"/>
              <a:t>｢</a:t>
            </a:r>
            <a:r>
              <a:rPr lang="ja-JP" altLang="en-US" dirty="0"/>
              <a:t>毎日</a:t>
            </a:r>
            <a:r>
              <a:rPr lang="en-US" altLang="ja-JP" dirty="0"/>
              <a:t>｣</a:t>
            </a:r>
            <a:r>
              <a:rPr lang="ja-JP" altLang="en-US" dirty="0" err="1"/>
              <a:t>、</a:t>
            </a:r>
            <a:r>
              <a:rPr lang="ja-JP" altLang="en-US" dirty="0"/>
              <a:t>「ほぼ毎日」、「ときどき」メークを</a:t>
            </a:r>
            <a:endParaRPr lang="en-US" altLang="ja-JP" dirty="0"/>
          </a:p>
          <a:p>
            <a:r>
              <a:rPr lang="ja-JP" altLang="en-US" dirty="0"/>
              <a:t>行っていると回答している。</a:t>
            </a:r>
            <a:endParaRPr lang="en-US" altLang="ja-JP" dirty="0"/>
          </a:p>
          <a:p>
            <a:endParaRPr lang="en-US" altLang="ja-JP" dirty="0"/>
          </a:p>
          <a:p>
            <a:endParaRPr lang="en-US" altLang="ja-JP" dirty="0"/>
          </a:p>
          <a:p>
            <a:r>
              <a:rPr lang="ja-JP" altLang="en-US" dirty="0"/>
              <a:t>化粧品市場はシニアにとって</a:t>
            </a:r>
            <a:r>
              <a:rPr lang="ja-JP" altLang="en-US" dirty="0">
                <a:solidFill>
                  <a:srgbClr val="FF0000"/>
                </a:solidFill>
              </a:rPr>
              <a:t>成熟市場であるため、</a:t>
            </a:r>
            <a:endParaRPr lang="en-US" altLang="ja-JP" dirty="0">
              <a:solidFill>
                <a:srgbClr val="FF0000"/>
              </a:solidFill>
            </a:endParaRPr>
          </a:p>
          <a:p>
            <a:r>
              <a:rPr lang="ja-JP" altLang="en-US" dirty="0">
                <a:solidFill>
                  <a:srgbClr val="FF0000"/>
                </a:solidFill>
              </a:rPr>
              <a:t>情緒的アピールが効果的</a:t>
            </a:r>
            <a:r>
              <a:rPr lang="ja-JP" altLang="en-US" dirty="0"/>
              <a:t>である。</a:t>
            </a:r>
          </a:p>
        </p:txBody>
      </p:sp>
      <p:sp>
        <p:nvSpPr>
          <p:cNvPr id="11" name="矢印: 下 10">
            <a:extLst>
              <a:ext uri="{FF2B5EF4-FFF2-40B4-BE49-F238E27FC236}">
                <a16:creationId xmlns:a16="http://schemas.microsoft.com/office/drawing/2014/main" xmlns="" id="{85133E12-EA29-4E60-8DFA-3036AC88A194}"/>
              </a:ext>
            </a:extLst>
          </p:cNvPr>
          <p:cNvSpPr/>
          <p:nvPr/>
        </p:nvSpPr>
        <p:spPr>
          <a:xfrm>
            <a:off x="8921000" y="3859088"/>
            <a:ext cx="796413" cy="420447"/>
          </a:xfrm>
          <a:prstGeom prst="downArrow">
            <a:avLst/>
          </a:prstGeom>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xmlns="" id="{FE7E802B-8986-4EE3-AA94-8C4B61A3D81D}"/>
              </a:ext>
            </a:extLst>
          </p:cNvPr>
          <p:cNvSpPr/>
          <p:nvPr/>
        </p:nvSpPr>
        <p:spPr>
          <a:xfrm>
            <a:off x="314990" y="6263270"/>
            <a:ext cx="8334333" cy="584775"/>
          </a:xfrm>
          <a:prstGeom prst="rect">
            <a:avLst/>
          </a:prstGeom>
        </p:spPr>
        <p:txBody>
          <a:bodyPr wrap="none">
            <a:spAutoFit/>
          </a:bodyPr>
          <a:lstStyle/>
          <a:p>
            <a:r>
              <a:rPr lang="ja-JP" altLang="en-US" sz="1400" dirty="0">
                <a:solidFill>
                  <a:schemeClr val="bg1"/>
                </a:solidFill>
              </a:rPr>
              <a:t>出典</a:t>
            </a:r>
            <a:r>
              <a:rPr lang="en-US" altLang="ja-JP" sz="1400" dirty="0">
                <a:solidFill>
                  <a:schemeClr val="bg1"/>
                </a:solidFill>
              </a:rPr>
              <a:t>:</a:t>
            </a:r>
            <a:r>
              <a:rPr lang="en-US" altLang="ja-JP" sz="1400" dirty="0">
                <a:solidFill>
                  <a:schemeClr val="bg1"/>
                </a:solidFill>
                <a:latin typeface="+mn-ea"/>
              </a:rPr>
              <a:t>｢No.141 </a:t>
            </a:r>
            <a:r>
              <a:rPr lang="ja-JP" altLang="en-US" sz="1400" dirty="0">
                <a:solidFill>
                  <a:schemeClr val="bg1"/>
                </a:solidFill>
                <a:latin typeface="+mn-ea"/>
              </a:rPr>
              <a:t>女性の化粧行動・意識に関する実態調査 メーク篇</a:t>
            </a:r>
            <a:r>
              <a:rPr lang="en-US" altLang="ja-JP" sz="1400" dirty="0">
                <a:solidFill>
                  <a:schemeClr val="bg1"/>
                </a:solidFill>
                <a:latin typeface="+mn-ea"/>
              </a:rPr>
              <a:t>2017</a:t>
            </a:r>
            <a:r>
              <a:rPr lang="en-US" altLang="ja-JP" sz="1600" dirty="0">
                <a:solidFill>
                  <a:schemeClr val="bg1"/>
                </a:solidFill>
                <a:latin typeface="+mn-ea"/>
              </a:rPr>
              <a:t>｣</a:t>
            </a:r>
          </a:p>
          <a:p>
            <a:r>
              <a:rPr lang="en-US" altLang="ja-JP" sz="1600" dirty="0">
                <a:solidFill>
                  <a:schemeClr val="bg1"/>
                </a:solidFill>
              </a:rPr>
              <a:t>http://www.po-holdings.co.jp/csr/culture/bunken/report/pdf/20171120make2017.pdf</a:t>
            </a:r>
            <a:endParaRPr lang="ja-JP" altLang="en-US" sz="1600" dirty="0">
              <a:solidFill>
                <a:schemeClr val="bg1"/>
              </a:solidFill>
            </a:endParaRPr>
          </a:p>
        </p:txBody>
      </p:sp>
    </p:spTree>
    <p:extLst>
      <p:ext uri="{BB962C8B-B14F-4D97-AF65-F5344CB8AC3E}">
        <p14:creationId xmlns:p14="http://schemas.microsoft.com/office/powerpoint/2010/main" val="4296894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8B3A1A4F-0573-48F4-B090-29CBCF57A948}"/>
              </a:ext>
            </a:extLst>
          </p:cNvPr>
          <p:cNvSpPr>
            <a:spLocks noGrp="1"/>
          </p:cNvSpPr>
          <p:nvPr>
            <p:ph type="title"/>
          </p:nvPr>
        </p:nvSpPr>
        <p:spPr>
          <a:xfrm>
            <a:off x="637309" y="238342"/>
            <a:ext cx="10515600" cy="1325563"/>
          </a:xfrm>
        </p:spPr>
        <p:txBody>
          <a:bodyPr/>
          <a:lstStyle/>
          <a:p>
            <a:r>
              <a:rPr kumimoji="1" lang="ja-JP" altLang="en-US" dirty="0"/>
              <a:t>旅行市場</a:t>
            </a:r>
          </a:p>
        </p:txBody>
      </p:sp>
      <p:sp>
        <p:nvSpPr>
          <p:cNvPr id="3" name="コンテンツ プレースホルダー 2">
            <a:extLst>
              <a:ext uri="{FF2B5EF4-FFF2-40B4-BE49-F238E27FC236}">
                <a16:creationId xmlns:a16="http://schemas.microsoft.com/office/drawing/2014/main" xmlns="" id="{1065A02B-5418-4225-A675-A4AAE2316868}"/>
              </a:ext>
            </a:extLst>
          </p:cNvPr>
          <p:cNvSpPr>
            <a:spLocks noGrp="1"/>
          </p:cNvSpPr>
          <p:nvPr>
            <p:ph idx="1"/>
          </p:nvPr>
        </p:nvSpPr>
        <p:spPr>
          <a:xfrm>
            <a:off x="605311" y="1624019"/>
            <a:ext cx="10515600" cy="4351338"/>
          </a:xfrm>
        </p:spPr>
        <p:txBody>
          <a:bodyPr>
            <a:noAutofit/>
          </a:bodyPr>
          <a:lstStyle/>
          <a:p>
            <a:pPr marL="0" indent="0">
              <a:buNone/>
            </a:pPr>
            <a:r>
              <a:rPr lang="en-US" altLang="ja-JP" dirty="0"/>
              <a:t>｢</a:t>
            </a:r>
            <a:r>
              <a:rPr lang="ja-JP" altLang="en-US" dirty="0"/>
              <a:t>シニアの趣味に関する調査</a:t>
            </a:r>
            <a:r>
              <a:rPr lang="en-US" altLang="ja-JP" dirty="0"/>
              <a:t>｣</a:t>
            </a:r>
          </a:p>
          <a:p>
            <a:pPr marL="0" indent="0">
              <a:buNone/>
            </a:pPr>
            <a:endParaRPr lang="en-US" altLang="ja-JP" dirty="0"/>
          </a:p>
          <a:p>
            <a:pPr marL="0" indent="0">
              <a:buNone/>
            </a:pPr>
            <a:endParaRPr lang="en-US" altLang="ja-JP" dirty="0"/>
          </a:p>
          <a:p>
            <a:pPr marL="0" indent="0">
              <a:buNone/>
            </a:pPr>
            <a:endParaRPr lang="en-US" altLang="ja-JP" dirty="0"/>
          </a:p>
          <a:p>
            <a:pPr marL="0" indent="0">
              <a:buNone/>
            </a:pPr>
            <a:endParaRPr lang="en-US" altLang="ja-JP" dirty="0"/>
          </a:p>
          <a:p>
            <a:pPr marL="0" indent="0">
              <a:buNone/>
            </a:pPr>
            <a:endParaRPr lang="en-US" altLang="ja-JP" dirty="0"/>
          </a:p>
          <a:p>
            <a:pPr marL="0" indent="0">
              <a:buNone/>
            </a:pPr>
            <a:endParaRPr lang="en-US" altLang="ja-JP" dirty="0"/>
          </a:p>
          <a:p>
            <a:pPr marL="0" indent="0">
              <a:buNone/>
            </a:pPr>
            <a:r>
              <a:rPr lang="ja-JP" altLang="en-US" dirty="0"/>
              <a:t>旅行市場はシニアにとって</a:t>
            </a:r>
            <a:r>
              <a:rPr lang="ja-JP" altLang="en-US" dirty="0">
                <a:solidFill>
                  <a:srgbClr val="FF0000"/>
                </a:solidFill>
              </a:rPr>
              <a:t>成熟市場であるため、</a:t>
            </a:r>
            <a:endParaRPr lang="en-US" altLang="ja-JP" dirty="0">
              <a:solidFill>
                <a:srgbClr val="FF0000"/>
              </a:solidFill>
            </a:endParaRPr>
          </a:p>
          <a:p>
            <a:pPr marL="0" indent="0">
              <a:buNone/>
            </a:pPr>
            <a:r>
              <a:rPr lang="ja-JP" altLang="en-US" dirty="0">
                <a:solidFill>
                  <a:srgbClr val="FF0000"/>
                </a:solidFill>
              </a:rPr>
              <a:t>情緒的アピールが効果的</a:t>
            </a:r>
            <a:r>
              <a:rPr lang="ja-JP" altLang="en-US" dirty="0"/>
              <a:t>である。</a:t>
            </a:r>
          </a:p>
          <a:p>
            <a:pPr marL="0" indent="0">
              <a:buNone/>
            </a:pPr>
            <a:endParaRPr lang="en-US" altLang="ja-JP" dirty="0"/>
          </a:p>
          <a:p>
            <a:pPr marL="0" indent="0">
              <a:buNone/>
            </a:pPr>
            <a:endParaRPr lang="en-US" altLang="ja-JP" dirty="0"/>
          </a:p>
          <a:p>
            <a:pPr marL="0" indent="0">
              <a:buNone/>
            </a:pPr>
            <a:endParaRPr lang="en-US" altLang="ja-JP" dirty="0"/>
          </a:p>
          <a:p>
            <a:pPr marL="0" indent="0">
              <a:buNone/>
            </a:pPr>
            <a:endParaRPr lang="en-US" altLang="ja-JP" dirty="0"/>
          </a:p>
          <a:p>
            <a:pPr marL="0" indent="0">
              <a:buNone/>
            </a:pPr>
            <a:endParaRPr lang="en-US" altLang="ja-JP" dirty="0"/>
          </a:p>
          <a:p>
            <a:pPr marL="0" indent="0">
              <a:buNone/>
            </a:pPr>
            <a:endParaRPr lang="en-US" altLang="ja-JP" dirty="0"/>
          </a:p>
          <a:p>
            <a:pPr marL="0" indent="0">
              <a:buNone/>
            </a:pPr>
            <a:endParaRPr lang="en-US" altLang="ja-JP" dirty="0"/>
          </a:p>
          <a:p>
            <a:pPr marL="0" indent="0">
              <a:buNone/>
            </a:pPr>
            <a:endParaRPr lang="en-US" altLang="ja-JP" dirty="0"/>
          </a:p>
        </p:txBody>
      </p:sp>
      <p:sp>
        <p:nvSpPr>
          <p:cNvPr id="4" name="スライド番号プレースホルダー 3">
            <a:extLst>
              <a:ext uri="{FF2B5EF4-FFF2-40B4-BE49-F238E27FC236}">
                <a16:creationId xmlns:a16="http://schemas.microsoft.com/office/drawing/2014/main" xmlns="" id="{346CF55D-A682-45B6-8152-8AF60C5D39EE}"/>
              </a:ext>
            </a:extLst>
          </p:cNvPr>
          <p:cNvSpPr>
            <a:spLocks noGrp="1"/>
          </p:cNvSpPr>
          <p:nvPr>
            <p:ph type="sldNum" sz="quarter" idx="12"/>
          </p:nvPr>
        </p:nvSpPr>
        <p:spPr/>
        <p:txBody>
          <a:bodyPr/>
          <a:lstStyle/>
          <a:p>
            <a:fld id="{89618A0E-BE2A-4F17-A2B3-6D078A2E2AA1}" type="slidenum">
              <a:rPr kumimoji="1" lang="ja-JP" altLang="en-US" smtClean="0">
                <a:uFillTx/>
              </a:rPr>
              <a:t>25</a:t>
            </a:fld>
            <a:endParaRPr kumimoji="1" lang="ja-JP" altLang="en-US">
              <a:uFillTx/>
            </a:endParaRPr>
          </a:p>
        </p:txBody>
      </p:sp>
      <p:sp>
        <p:nvSpPr>
          <p:cNvPr id="5" name="正方形/長方形 4">
            <a:extLst>
              <a:ext uri="{FF2B5EF4-FFF2-40B4-BE49-F238E27FC236}">
                <a16:creationId xmlns:a16="http://schemas.microsoft.com/office/drawing/2014/main" xmlns="" id="{6C0B108F-9248-465B-B3EA-D83510681F9B}"/>
              </a:ext>
            </a:extLst>
          </p:cNvPr>
          <p:cNvSpPr/>
          <p:nvPr/>
        </p:nvSpPr>
        <p:spPr>
          <a:xfrm>
            <a:off x="6870498" y="3832801"/>
            <a:ext cx="4977645" cy="584775"/>
          </a:xfrm>
          <a:prstGeom prst="rect">
            <a:avLst/>
          </a:prstGeom>
        </p:spPr>
        <p:txBody>
          <a:bodyPr wrap="none">
            <a:spAutoFit/>
          </a:bodyPr>
          <a:lstStyle/>
          <a:p>
            <a:r>
              <a:rPr lang="ja-JP" altLang="en-US" sz="1600" dirty="0"/>
              <a:t>出典</a:t>
            </a:r>
            <a:r>
              <a:rPr lang="en-US" altLang="ja-JP" sz="1600" dirty="0"/>
              <a:t>:｢</a:t>
            </a:r>
            <a:r>
              <a:rPr lang="ja-JP" altLang="en-US" sz="1600" dirty="0"/>
              <a:t>シニアの趣味に関する調査</a:t>
            </a:r>
            <a:r>
              <a:rPr lang="en-US" altLang="ja-JP" sz="1600" dirty="0"/>
              <a:t>｣</a:t>
            </a:r>
          </a:p>
          <a:p>
            <a:r>
              <a:rPr lang="en-US" altLang="ja-JP" sz="1600" dirty="0"/>
              <a:t>https://www.neo-m.jp/investigation/180/?p=4643</a:t>
            </a:r>
            <a:endParaRPr lang="ja-JP" altLang="en-US" sz="1600" dirty="0"/>
          </a:p>
        </p:txBody>
      </p:sp>
      <p:pic>
        <p:nvPicPr>
          <p:cNvPr id="9" name="図 8">
            <a:extLst>
              <a:ext uri="{FF2B5EF4-FFF2-40B4-BE49-F238E27FC236}">
                <a16:creationId xmlns:a16="http://schemas.microsoft.com/office/drawing/2014/main" xmlns="" id="{5ED2601B-B42E-445E-ACC2-72497A1FC86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7428" y="2201810"/>
            <a:ext cx="6672520" cy="2271496"/>
          </a:xfrm>
          <a:prstGeom prst="rect">
            <a:avLst/>
          </a:prstGeom>
        </p:spPr>
      </p:pic>
      <p:sp>
        <p:nvSpPr>
          <p:cNvPr id="10" name="テキスト ボックス 9">
            <a:extLst>
              <a:ext uri="{FF2B5EF4-FFF2-40B4-BE49-F238E27FC236}">
                <a16:creationId xmlns:a16="http://schemas.microsoft.com/office/drawing/2014/main" xmlns="" id="{5292F9A2-72ED-4323-9A2F-BC6AEEBB1D0A}"/>
              </a:ext>
            </a:extLst>
          </p:cNvPr>
          <p:cNvSpPr txBox="1"/>
          <p:nvPr/>
        </p:nvSpPr>
        <p:spPr>
          <a:xfrm>
            <a:off x="6809948" y="2092268"/>
            <a:ext cx="5519480" cy="1846659"/>
          </a:xfrm>
          <a:prstGeom prst="rect">
            <a:avLst/>
          </a:prstGeom>
        </p:spPr>
        <p:txBody>
          <a:bodyPr wrap="square" rtlCol="0">
            <a:spAutoFit/>
          </a:bodyPr>
          <a:lstStyle/>
          <a:p>
            <a:pPr marL="342900" indent="-342900">
              <a:buFont typeface="Wingdings" panose="05000000000000000000" pitchFamily="2" charset="2"/>
              <a:buChar char="Ø"/>
            </a:pPr>
            <a:r>
              <a:rPr lang="ja-JP" altLang="en-US" sz="2400" dirty="0"/>
              <a:t>あなたの趣味は？</a:t>
            </a:r>
            <a:endParaRPr lang="en-US" altLang="ja-JP" sz="2400" dirty="0"/>
          </a:p>
          <a:p>
            <a:r>
              <a:rPr lang="ja-JP" altLang="en-US" sz="2400" dirty="0"/>
              <a:t>第</a:t>
            </a:r>
            <a:r>
              <a:rPr lang="en-US" altLang="ja-JP" sz="2400" dirty="0"/>
              <a:t>1</a:t>
            </a:r>
            <a:r>
              <a:rPr lang="ja-JP" altLang="en-US" sz="2400" dirty="0"/>
              <a:t>位</a:t>
            </a:r>
            <a:endParaRPr lang="en-US" altLang="ja-JP" sz="2400" dirty="0"/>
          </a:p>
          <a:p>
            <a:r>
              <a:rPr lang="en-US" altLang="ja-JP" sz="2400" dirty="0"/>
              <a:t>｢</a:t>
            </a:r>
            <a:r>
              <a:rPr lang="ja-JP" altLang="en-US" sz="2400" dirty="0"/>
              <a:t>パソコン・インターネット</a:t>
            </a:r>
            <a:r>
              <a:rPr lang="en-US" altLang="ja-JP" sz="2400" dirty="0"/>
              <a:t>｣62.4%</a:t>
            </a:r>
          </a:p>
          <a:p>
            <a:r>
              <a:rPr lang="ja-JP" altLang="en-US" sz="2400" dirty="0"/>
              <a:t>第</a:t>
            </a:r>
            <a:r>
              <a:rPr lang="en-US" altLang="ja-JP" sz="2400" dirty="0"/>
              <a:t>2</a:t>
            </a:r>
            <a:r>
              <a:rPr lang="ja-JP" altLang="en-US" sz="2400" dirty="0"/>
              <a:t>位は「旅行</a:t>
            </a:r>
            <a:r>
              <a:rPr lang="en-US" altLang="ja-JP" sz="2400" dirty="0"/>
              <a:t>(</a:t>
            </a:r>
            <a:r>
              <a:rPr lang="ja-JP" altLang="en-US" sz="2400" dirty="0"/>
              <a:t>日帰り含む</a:t>
            </a:r>
            <a:r>
              <a:rPr lang="en-US" altLang="ja-JP" sz="2400" dirty="0"/>
              <a:t>)</a:t>
            </a:r>
            <a:r>
              <a:rPr lang="ja-JP" altLang="en-US" sz="2400" dirty="0"/>
              <a:t>」</a:t>
            </a:r>
            <a:r>
              <a:rPr lang="en-US" altLang="ja-JP" sz="2400" dirty="0"/>
              <a:t>57.4%</a:t>
            </a:r>
          </a:p>
          <a:p>
            <a:endParaRPr kumimoji="1" lang="ja-JP" altLang="en-US" dirty="0"/>
          </a:p>
        </p:txBody>
      </p:sp>
      <p:sp>
        <p:nvSpPr>
          <p:cNvPr id="11" name="矢印: 下 10">
            <a:extLst>
              <a:ext uri="{FF2B5EF4-FFF2-40B4-BE49-F238E27FC236}">
                <a16:creationId xmlns:a16="http://schemas.microsoft.com/office/drawing/2014/main" xmlns="" id="{2C72D4FE-48DC-4377-BBDE-73EBA3C9704A}"/>
              </a:ext>
            </a:extLst>
          </p:cNvPr>
          <p:cNvSpPr/>
          <p:nvPr/>
        </p:nvSpPr>
        <p:spPr>
          <a:xfrm>
            <a:off x="5340281" y="4603837"/>
            <a:ext cx="796413" cy="420447"/>
          </a:xfrm>
          <a:prstGeom prst="downArrow">
            <a:avLst/>
          </a:prstGeom>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xmlns="" id="{80857D40-508C-457D-A918-961DCBB807AF}"/>
              </a:ext>
            </a:extLst>
          </p:cNvPr>
          <p:cNvSpPr/>
          <p:nvPr/>
        </p:nvSpPr>
        <p:spPr>
          <a:xfrm>
            <a:off x="605311" y="1175569"/>
            <a:ext cx="6096000" cy="400110"/>
          </a:xfrm>
          <a:prstGeom prst="rect">
            <a:avLst/>
          </a:prstGeom>
        </p:spPr>
        <p:txBody>
          <a:bodyPr>
            <a:spAutoFit/>
          </a:bodyPr>
          <a:lstStyle/>
          <a:p>
            <a:r>
              <a:rPr lang="ja-JP" altLang="en-US" sz="2000" dirty="0"/>
              <a:t>②仕事や趣味に意欲的→</a:t>
            </a:r>
            <a:r>
              <a:rPr lang="ja-JP" altLang="en-US" sz="2000" b="1" dirty="0"/>
              <a:t>趣味にお金を使う</a:t>
            </a:r>
            <a:r>
              <a:rPr lang="ja-JP" altLang="en-US" sz="2000" dirty="0"/>
              <a:t>　　から</a:t>
            </a:r>
            <a:endParaRPr lang="en-US" altLang="ja-JP" sz="2000" dirty="0"/>
          </a:p>
        </p:txBody>
      </p:sp>
    </p:spTree>
    <p:extLst>
      <p:ext uri="{BB962C8B-B14F-4D97-AF65-F5344CB8AC3E}">
        <p14:creationId xmlns:p14="http://schemas.microsoft.com/office/powerpoint/2010/main" val="23341243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BB4C7B5-21B0-4B75-B5C1-A1E4D7651465}"/>
              </a:ext>
            </a:extLst>
          </p:cNvPr>
          <p:cNvSpPr>
            <a:spLocks noGrp="1"/>
          </p:cNvSpPr>
          <p:nvPr>
            <p:ph type="title"/>
          </p:nvPr>
        </p:nvSpPr>
        <p:spPr/>
        <p:txBody>
          <a:bodyPr/>
          <a:lstStyle/>
          <a:p>
            <a:r>
              <a:rPr kumimoji="1" lang="ja-JP" altLang="en-US" dirty="0"/>
              <a:t>スマートフォン市場</a:t>
            </a:r>
          </a:p>
        </p:txBody>
      </p:sp>
      <p:sp>
        <p:nvSpPr>
          <p:cNvPr id="3" name="コンテンツ プレースホルダー 2">
            <a:extLst>
              <a:ext uri="{FF2B5EF4-FFF2-40B4-BE49-F238E27FC236}">
                <a16:creationId xmlns:a16="http://schemas.microsoft.com/office/drawing/2014/main" xmlns="" id="{74D0F6D7-DBDC-4D77-932B-5005D2AF25A9}"/>
              </a:ext>
            </a:extLst>
          </p:cNvPr>
          <p:cNvSpPr>
            <a:spLocks noGrp="1"/>
          </p:cNvSpPr>
          <p:nvPr>
            <p:ph idx="1"/>
          </p:nvPr>
        </p:nvSpPr>
        <p:spPr/>
        <p:txBody>
          <a:bodyPr/>
          <a:lstStyle/>
          <a:p>
            <a:pPr marL="0" indent="0">
              <a:buNone/>
            </a:pPr>
            <a:r>
              <a:rPr kumimoji="1" lang="en-US" altLang="ja-JP" dirty="0">
                <a:latin typeface="+mn-ea"/>
              </a:rPr>
              <a:t>｢</a:t>
            </a:r>
            <a:r>
              <a:rPr kumimoji="1" lang="ja-JP" altLang="en-US" dirty="0">
                <a:latin typeface="+mn-ea"/>
              </a:rPr>
              <a:t>平成</a:t>
            </a:r>
            <a:r>
              <a:rPr kumimoji="1" lang="en-US" altLang="ja-JP" dirty="0">
                <a:latin typeface="+mn-ea"/>
              </a:rPr>
              <a:t>29</a:t>
            </a:r>
            <a:r>
              <a:rPr kumimoji="1" lang="ja-JP" altLang="en-US" dirty="0">
                <a:latin typeface="+mn-ea"/>
              </a:rPr>
              <a:t>年通信利用動向調査</a:t>
            </a:r>
            <a:r>
              <a:rPr kumimoji="1" lang="en-US" altLang="ja-JP" dirty="0">
                <a:latin typeface="+mn-ea"/>
              </a:rPr>
              <a:t>｣</a:t>
            </a:r>
          </a:p>
          <a:p>
            <a:pPr marL="0" indent="0">
              <a:buNone/>
            </a:pPr>
            <a:endParaRPr lang="en-US" altLang="ja-JP" dirty="0">
              <a:latin typeface="+mn-ea"/>
            </a:endParaRPr>
          </a:p>
        </p:txBody>
      </p:sp>
      <p:sp>
        <p:nvSpPr>
          <p:cNvPr id="4" name="スライド番号プレースホルダー 3">
            <a:extLst>
              <a:ext uri="{FF2B5EF4-FFF2-40B4-BE49-F238E27FC236}">
                <a16:creationId xmlns:a16="http://schemas.microsoft.com/office/drawing/2014/main" xmlns="" id="{4BF101DA-D6EE-4E90-9A4A-33568D1EF2E4}"/>
              </a:ext>
            </a:extLst>
          </p:cNvPr>
          <p:cNvSpPr>
            <a:spLocks noGrp="1"/>
          </p:cNvSpPr>
          <p:nvPr>
            <p:ph type="sldNum" sz="quarter" idx="12"/>
          </p:nvPr>
        </p:nvSpPr>
        <p:spPr/>
        <p:txBody>
          <a:bodyPr/>
          <a:lstStyle/>
          <a:p>
            <a:fld id="{25A749F5-9D3F-47A0-9E4E-4B171E76814C}" type="slidenum">
              <a:rPr kumimoji="1" lang="ja-JP" altLang="en-US" smtClean="0"/>
              <a:t>26</a:t>
            </a:fld>
            <a:endParaRPr kumimoji="1" lang="ja-JP" altLang="en-US"/>
          </a:p>
        </p:txBody>
      </p:sp>
      <p:sp>
        <p:nvSpPr>
          <p:cNvPr id="5" name="正方形/長方形 4">
            <a:extLst>
              <a:ext uri="{FF2B5EF4-FFF2-40B4-BE49-F238E27FC236}">
                <a16:creationId xmlns:a16="http://schemas.microsoft.com/office/drawing/2014/main" xmlns="" id="{FCB64F3A-FFAE-4D7B-84E2-4A4B4C70E757}"/>
              </a:ext>
            </a:extLst>
          </p:cNvPr>
          <p:cNvSpPr/>
          <p:nvPr/>
        </p:nvSpPr>
        <p:spPr>
          <a:xfrm>
            <a:off x="726152" y="1388825"/>
            <a:ext cx="8466338" cy="369332"/>
          </a:xfrm>
          <a:prstGeom prst="rect">
            <a:avLst/>
          </a:prstGeom>
        </p:spPr>
        <p:txBody>
          <a:bodyPr wrap="square">
            <a:spAutoFit/>
          </a:bodyPr>
          <a:lstStyle/>
          <a:p>
            <a:r>
              <a:rPr lang="ja-JP" altLang="en-US" dirty="0"/>
              <a:t>③インターネットを利用する→通販を利用する、</a:t>
            </a:r>
            <a:r>
              <a:rPr lang="ja-JP" altLang="en-US" b="1" dirty="0"/>
              <a:t>情報端末を利用する</a:t>
            </a:r>
            <a:r>
              <a:rPr lang="ja-JP" altLang="en-US" dirty="0"/>
              <a:t>　　から</a:t>
            </a:r>
            <a:endParaRPr lang="en-US" altLang="ja-JP" dirty="0"/>
          </a:p>
        </p:txBody>
      </p:sp>
      <p:sp>
        <p:nvSpPr>
          <p:cNvPr id="8" name="テキスト ボックス 7">
            <a:extLst>
              <a:ext uri="{FF2B5EF4-FFF2-40B4-BE49-F238E27FC236}">
                <a16:creationId xmlns:a16="http://schemas.microsoft.com/office/drawing/2014/main" xmlns="" id="{AF8B2B50-414F-4B22-9DC3-08644FF680E7}"/>
              </a:ext>
            </a:extLst>
          </p:cNvPr>
          <p:cNvSpPr txBox="1"/>
          <p:nvPr/>
        </p:nvSpPr>
        <p:spPr>
          <a:xfrm>
            <a:off x="6854608" y="2781857"/>
            <a:ext cx="5081082" cy="1938992"/>
          </a:xfrm>
          <a:prstGeom prst="rect">
            <a:avLst/>
          </a:prstGeom>
          <a:noFill/>
        </p:spPr>
        <p:txBody>
          <a:bodyPr wrap="square" rtlCol="0">
            <a:spAutoFit/>
          </a:bodyPr>
          <a:lstStyle/>
          <a:p>
            <a:r>
              <a:rPr kumimoji="1" lang="ja-JP" altLang="en-US" sz="2000" dirty="0"/>
              <a:t>年齢階層別インターネット利用動向では、</a:t>
            </a:r>
            <a:endParaRPr kumimoji="1" lang="en-US" altLang="ja-JP" sz="2000" dirty="0"/>
          </a:p>
          <a:p>
            <a:r>
              <a:rPr kumimoji="1" lang="ja-JP" altLang="en-US" sz="2000" dirty="0"/>
              <a:t>「</a:t>
            </a:r>
            <a:r>
              <a:rPr kumimoji="1" lang="en-US" altLang="ja-JP" sz="2000" dirty="0"/>
              <a:t>60</a:t>
            </a:r>
            <a:r>
              <a:rPr kumimoji="1" lang="ja-JP" altLang="en-US" sz="2000" dirty="0"/>
              <a:t>～</a:t>
            </a:r>
            <a:r>
              <a:rPr kumimoji="1" lang="en-US" altLang="ja-JP" sz="2000" dirty="0"/>
              <a:t>69</a:t>
            </a:r>
            <a:r>
              <a:rPr kumimoji="1" lang="ja-JP" altLang="en-US" sz="2000" dirty="0"/>
              <a:t>歳」</a:t>
            </a:r>
            <a:r>
              <a:rPr kumimoji="1" lang="en-US" altLang="ja-JP" sz="2000" dirty="0"/>
              <a:t>73.9</a:t>
            </a:r>
            <a:r>
              <a:rPr kumimoji="1" lang="ja-JP" altLang="en-US" sz="2000" dirty="0"/>
              <a:t>％</a:t>
            </a:r>
            <a:endParaRPr kumimoji="1" lang="en-US" altLang="ja-JP" sz="2000" dirty="0"/>
          </a:p>
          <a:p>
            <a:r>
              <a:rPr lang="ja-JP" altLang="en-US" sz="2000" dirty="0"/>
              <a:t>「</a:t>
            </a:r>
            <a:r>
              <a:rPr lang="en-US" altLang="ja-JP" sz="2000" dirty="0"/>
              <a:t>70</a:t>
            </a:r>
            <a:r>
              <a:rPr lang="ja-JP" altLang="en-US" sz="2000" dirty="0"/>
              <a:t>～</a:t>
            </a:r>
            <a:r>
              <a:rPr lang="en-US" altLang="ja-JP" sz="2000" dirty="0"/>
              <a:t>79</a:t>
            </a:r>
            <a:r>
              <a:rPr lang="ja-JP" altLang="en-US" sz="2000" dirty="0"/>
              <a:t>歳」</a:t>
            </a:r>
            <a:r>
              <a:rPr lang="en-US" altLang="ja-JP" sz="2000" dirty="0"/>
              <a:t>46.7</a:t>
            </a:r>
            <a:r>
              <a:rPr lang="ja-JP" altLang="en-US" sz="2000" dirty="0"/>
              <a:t>％</a:t>
            </a:r>
            <a:endParaRPr lang="en-US" altLang="ja-JP" sz="2000" dirty="0"/>
          </a:p>
          <a:p>
            <a:r>
              <a:rPr lang="ja-JP" altLang="en-US" sz="2000" dirty="0"/>
              <a:t>「</a:t>
            </a:r>
            <a:r>
              <a:rPr lang="en-US" altLang="ja-JP" sz="2000" dirty="0"/>
              <a:t>80</a:t>
            </a:r>
            <a:r>
              <a:rPr lang="ja-JP" altLang="en-US" sz="2000" dirty="0"/>
              <a:t>歳以上」</a:t>
            </a:r>
            <a:r>
              <a:rPr lang="en-US" altLang="ja-JP" sz="2000" dirty="0"/>
              <a:t>20.1%</a:t>
            </a:r>
            <a:r>
              <a:rPr lang="ja-JP" altLang="en-US" sz="2000" dirty="0"/>
              <a:t>　と、</a:t>
            </a:r>
            <a:endParaRPr lang="en-US" altLang="ja-JP" sz="2000" dirty="0"/>
          </a:p>
          <a:p>
            <a:r>
              <a:rPr lang="ja-JP" altLang="en-US" sz="2000" dirty="0"/>
              <a:t>多くのシニアがインターネットを</a:t>
            </a:r>
            <a:r>
              <a:rPr kumimoji="1" lang="ja-JP" altLang="en-US" sz="2000" dirty="0"/>
              <a:t>利用している。</a:t>
            </a:r>
            <a:endParaRPr kumimoji="1" lang="en-US" altLang="ja-JP" sz="2000" dirty="0"/>
          </a:p>
        </p:txBody>
      </p:sp>
      <p:sp>
        <p:nvSpPr>
          <p:cNvPr id="11" name="正方形/長方形 10">
            <a:extLst>
              <a:ext uri="{FF2B5EF4-FFF2-40B4-BE49-F238E27FC236}">
                <a16:creationId xmlns:a16="http://schemas.microsoft.com/office/drawing/2014/main" xmlns="" id="{767998B0-5147-40EE-829C-480C4BCF64DF}"/>
              </a:ext>
            </a:extLst>
          </p:cNvPr>
          <p:cNvSpPr/>
          <p:nvPr/>
        </p:nvSpPr>
        <p:spPr>
          <a:xfrm>
            <a:off x="6974732" y="5396519"/>
            <a:ext cx="5081082" cy="861774"/>
          </a:xfrm>
          <a:prstGeom prst="rect">
            <a:avLst/>
          </a:prstGeom>
        </p:spPr>
        <p:txBody>
          <a:bodyPr wrap="square">
            <a:spAutoFit/>
          </a:bodyPr>
          <a:lstStyle/>
          <a:p>
            <a:r>
              <a:rPr lang="ja-JP" altLang="en-US" sz="1600" dirty="0"/>
              <a:t>出典：</a:t>
            </a:r>
            <a:r>
              <a:rPr lang="en-US" altLang="ja-JP" sz="1600" dirty="0"/>
              <a:t>｢</a:t>
            </a:r>
            <a:r>
              <a:rPr lang="ja-JP" altLang="en-US" sz="1600" dirty="0">
                <a:latin typeface="+mn-ea"/>
              </a:rPr>
              <a:t>平成</a:t>
            </a:r>
            <a:r>
              <a:rPr lang="en-US" altLang="ja-JP" sz="1600" dirty="0">
                <a:latin typeface="+mn-ea"/>
              </a:rPr>
              <a:t>29</a:t>
            </a:r>
            <a:r>
              <a:rPr lang="ja-JP" altLang="en-US" sz="1600" dirty="0">
                <a:latin typeface="+mn-ea"/>
              </a:rPr>
              <a:t>年通信利用動向調査</a:t>
            </a:r>
            <a:r>
              <a:rPr lang="en-US" altLang="ja-JP" sz="1600" dirty="0"/>
              <a:t>｣</a:t>
            </a:r>
          </a:p>
          <a:p>
            <a:r>
              <a:rPr lang="en-US" altLang="ja-JP" sz="1600" dirty="0"/>
              <a:t>http://www.soumu.go.jp/johotsusintokei/statistics/data/180525_1.pdf</a:t>
            </a:r>
            <a:endParaRPr lang="ja-JP" altLang="en-US" sz="1600" dirty="0"/>
          </a:p>
        </p:txBody>
      </p:sp>
      <p:pic>
        <p:nvPicPr>
          <p:cNvPr id="12" name="図 11">
            <a:extLst>
              <a:ext uri="{FF2B5EF4-FFF2-40B4-BE49-F238E27FC236}">
                <a16:creationId xmlns:a16="http://schemas.microsoft.com/office/drawing/2014/main" xmlns="" id="{7ABADB2F-A58C-418B-AADB-61360E51B4C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3806"/>
          <a:stretch/>
        </p:blipFill>
        <p:spPr>
          <a:xfrm>
            <a:off x="111568" y="2229824"/>
            <a:ext cx="6863164" cy="3947139"/>
          </a:xfrm>
          <a:prstGeom prst="rect">
            <a:avLst/>
          </a:prstGeom>
        </p:spPr>
      </p:pic>
    </p:spTree>
    <p:extLst>
      <p:ext uri="{BB962C8B-B14F-4D97-AF65-F5344CB8AC3E}">
        <p14:creationId xmlns:p14="http://schemas.microsoft.com/office/powerpoint/2010/main" val="24280599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33FB9678-15AA-4B8D-8F30-F1C7C8826013}"/>
              </a:ext>
            </a:extLst>
          </p:cNvPr>
          <p:cNvSpPr>
            <a:spLocks noGrp="1"/>
          </p:cNvSpPr>
          <p:nvPr>
            <p:ph type="title"/>
          </p:nvPr>
        </p:nvSpPr>
        <p:spPr/>
        <p:txBody>
          <a:bodyPr/>
          <a:lstStyle/>
          <a:p>
            <a:r>
              <a:rPr kumimoji="1" lang="ja-JP" altLang="en-US" dirty="0"/>
              <a:t>スマートフォン市場</a:t>
            </a:r>
          </a:p>
        </p:txBody>
      </p:sp>
      <p:sp>
        <p:nvSpPr>
          <p:cNvPr id="4" name="スライド番号プレースホルダー 3">
            <a:extLst>
              <a:ext uri="{FF2B5EF4-FFF2-40B4-BE49-F238E27FC236}">
                <a16:creationId xmlns:a16="http://schemas.microsoft.com/office/drawing/2014/main" xmlns="" id="{82B5396C-F485-47AA-A075-F2FF74CA5F53}"/>
              </a:ext>
            </a:extLst>
          </p:cNvPr>
          <p:cNvSpPr>
            <a:spLocks noGrp="1"/>
          </p:cNvSpPr>
          <p:nvPr>
            <p:ph type="sldNum" sz="quarter" idx="12"/>
          </p:nvPr>
        </p:nvSpPr>
        <p:spPr/>
        <p:txBody>
          <a:bodyPr/>
          <a:lstStyle/>
          <a:p>
            <a:fld id="{25A749F5-9D3F-47A0-9E4E-4B171E76814C}" type="slidenum">
              <a:rPr kumimoji="1" lang="ja-JP" altLang="en-US" smtClean="0"/>
              <a:t>27</a:t>
            </a:fld>
            <a:endParaRPr kumimoji="1" lang="ja-JP" altLang="en-US"/>
          </a:p>
        </p:txBody>
      </p:sp>
      <p:pic>
        <p:nvPicPr>
          <p:cNvPr id="5" name="コンテンツ プレースホルダー 4">
            <a:extLst>
              <a:ext uri="{FF2B5EF4-FFF2-40B4-BE49-F238E27FC236}">
                <a16:creationId xmlns:a16="http://schemas.microsoft.com/office/drawing/2014/main" xmlns="" id="{89D9BAB6-37ED-4D08-975F-CB1BE047F734}"/>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01015" y="1374786"/>
            <a:ext cx="7023913" cy="4867820"/>
          </a:xfrm>
          <a:prstGeom prst="rect">
            <a:avLst/>
          </a:prstGeom>
        </p:spPr>
      </p:pic>
      <p:sp>
        <p:nvSpPr>
          <p:cNvPr id="6" name="テキスト ボックス 5">
            <a:extLst>
              <a:ext uri="{FF2B5EF4-FFF2-40B4-BE49-F238E27FC236}">
                <a16:creationId xmlns:a16="http://schemas.microsoft.com/office/drawing/2014/main" xmlns="" id="{A851A8A9-2F2C-41B6-8036-1C7616018B43}"/>
              </a:ext>
            </a:extLst>
          </p:cNvPr>
          <p:cNvSpPr txBox="1"/>
          <p:nvPr/>
        </p:nvSpPr>
        <p:spPr>
          <a:xfrm>
            <a:off x="7240621" y="2302704"/>
            <a:ext cx="5081082" cy="1200329"/>
          </a:xfrm>
          <a:prstGeom prst="rect">
            <a:avLst/>
          </a:prstGeom>
          <a:noFill/>
        </p:spPr>
        <p:txBody>
          <a:bodyPr wrap="square" rtlCol="0">
            <a:spAutoFit/>
          </a:bodyPr>
          <a:lstStyle/>
          <a:p>
            <a:r>
              <a:rPr kumimoji="1" lang="ja-JP" altLang="en-US" dirty="0"/>
              <a:t>しかし、インターネット利用機器の状況では、</a:t>
            </a:r>
            <a:endParaRPr kumimoji="1" lang="en-US" altLang="ja-JP" dirty="0"/>
          </a:p>
          <a:p>
            <a:r>
              <a:rPr kumimoji="1" lang="ja-JP" altLang="en-US" dirty="0"/>
              <a:t>他の年代では最も多いのがスマートフォンで</a:t>
            </a:r>
            <a:endParaRPr kumimoji="1" lang="en-US" altLang="ja-JP" dirty="0"/>
          </a:p>
          <a:p>
            <a:r>
              <a:rPr kumimoji="1" lang="ja-JP" altLang="en-US" dirty="0"/>
              <a:t>あるのに対し、</a:t>
            </a:r>
            <a:r>
              <a:rPr kumimoji="1" lang="en-US" altLang="ja-JP" dirty="0"/>
              <a:t>60</a:t>
            </a:r>
            <a:r>
              <a:rPr lang="ja-JP" altLang="en-US" dirty="0"/>
              <a:t>歳以上は最も多いのが</a:t>
            </a:r>
            <a:endParaRPr lang="en-US" altLang="ja-JP" dirty="0"/>
          </a:p>
          <a:p>
            <a:r>
              <a:rPr lang="ja-JP" altLang="en-US" dirty="0"/>
              <a:t>パソコンとなって</a:t>
            </a:r>
            <a:r>
              <a:rPr kumimoji="1" lang="ja-JP" altLang="en-US" dirty="0"/>
              <a:t>いる。</a:t>
            </a:r>
            <a:endParaRPr kumimoji="1" lang="en-US" altLang="ja-JP" dirty="0"/>
          </a:p>
        </p:txBody>
      </p:sp>
      <p:sp>
        <p:nvSpPr>
          <p:cNvPr id="7" name="矢印: 下 6">
            <a:extLst>
              <a:ext uri="{FF2B5EF4-FFF2-40B4-BE49-F238E27FC236}">
                <a16:creationId xmlns:a16="http://schemas.microsoft.com/office/drawing/2014/main" xmlns="" id="{14BB1888-3704-4C9B-A771-02E3B2B652B1}"/>
              </a:ext>
            </a:extLst>
          </p:cNvPr>
          <p:cNvSpPr/>
          <p:nvPr/>
        </p:nvSpPr>
        <p:spPr>
          <a:xfrm>
            <a:off x="9295180" y="3546199"/>
            <a:ext cx="796413" cy="420447"/>
          </a:xfrm>
          <a:prstGeom prst="downArrow">
            <a:avLst/>
          </a:prstGeom>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xmlns="" id="{C95FE7B2-6059-485D-8553-1356ABBE5906}"/>
              </a:ext>
            </a:extLst>
          </p:cNvPr>
          <p:cNvSpPr/>
          <p:nvPr/>
        </p:nvSpPr>
        <p:spPr>
          <a:xfrm>
            <a:off x="7240621" y="4052977"/>
            <a:ext cx="4868521" cy="1015663"/>
          </a:xfrm>
          <a:prstGeom prst="rect">
            <a:avLst/>
          </a:prstGeom>
        </p:spPr>
        <p:txBody>
          <a:bodyPr wrap="square">
            <a:spAutoFit/>
          </a:bodyPr>
          <a:lstStyle/>
          <a:p>
            <a:r>
              <a:rPr lang="ja-JP" altLang="en-US" sz="2000" dirty="0"/>
              <a:t>スマートフォン市場はシニアにとって</a:t>
            </a:r>
            <a:endParaRPr lang="en-US" altLang="ja-JP" sz="2000" dirty="0"/>
          </a:p>
          <a:p>
            <a:r>
              <a:rPr lang="ja-JP" altLang="en-US" sz="2000" dirty="0">
                <a:solidFill>
                  <a:srgbClr val="FF0000"/>
                </a:solidFill>
              </a:rPr>
              <a:t>新興市場であるため、</a:t>
            </a:r>
            <a:endParaRPr lang="en-US" altLang="ja-JP" sz="2000" dirty="0">
              <a:solidFill>
                <a:srgbClr val="FF0000"/>
              </a:solidFill>
            </a:endParaRPr>
          </a:p>
          <a:p>
            <a:r>
              <a:rPr lang="ja-JP" altLang="en-US" sz="2000" dirty="0">
                <a:solidFill>
                  <a:srgbClr val="FF0000"/>
                </a:solidFill>
              </a:rPr>
              <a:t>理性的アピールが効果的</a:t>
            </a:r>
            <a:r>
              <a:rPr lang="ja-JP" altLang="en-US" sz="2000" dirty="0"/>
              <a:t>である。</a:t>
            </a:r>
            <a:endParaRPr lang="ja-JP" altLang="en-US" dirty="0"/>
          </a:p>
        </p:txBody>
      </p:sp>
      <p:sp>
        <p:nvSpPr>
          <p:cNvPr id="10" name="正方形/長方形 9">
            <a:extLst>
              <a:ext uri="{FF2B5EF4-FFF2-40B4-BE49-F238E27FC236}">
                <a16:creationId xmlns:a16="http://schemas.microsoft.com/office/drawing/2014/main" xmlns="" id="{3EFB2031-3886-4EBE-A4CA-7F3DC54F73B1}"/>
              </a:ext>
            </a:extLst>
          </p:cNvPr>
          <p:cNvSpPr/>
          <p:nvPr/>
        </p:nvSpPr>
        <p:spPr>
          <a:xfrm>
            <a:off x="7110918" y="5350730"/>
            <a:ext cx="5081082" cy="861774"/>
          </a:xfrm>
          <a:prstGeom prst="rect">
            <a:avLst/>
          </a:prstGeom>
        </p:spPr>
        <p:txBody>
          <a:bodyPr wrap="square">
            <a:spAutoFit/>
          </a:bodyPr>
          <a:lstStyle/>
          <a:p>
            <a:r>
              <a:rPr lang="ja-JP" altLang="en-US" sz="1600" dirty="0"/>
              <a:t>出典：</a:t>
            </a:r>
            <a:r>
              <a:rPr lang="en-US" altLang="ja-JP" sz="1600" dirty="0"/>
              <a:t>｢</a:t>
            </a:r>
            <a:r>
              <a:rPr lang="ja-JP" altLang="en-US" sz="1600" dirty="0">
                <a:latin typeface="+mn-ea"/>
              </a:rPr>
              <a:t>平成</a:t>
            </a:r>
            <a:r>
              <a:rPr lang="en-US" altLang="ja-JP" sz="1600" dirty="0">
                <a:latin typeface="+mn-ea"/>
              </a:rPr>
              <a:t>29</a:t>
            </a:r>
            <a:r>
              <a:rPr lang="ja-JP" altLang="en-US" sz="1600" dirty="0">
                <a:latin typeface="+mn-ea"/>
              </a:rPr>
              <a:t>年通信利用動向調査</a:t>
            </a:r>
            <a:r>
              <a:rPr lang="en-US" altLang="ja-JP" sz="1600" dirty="0"/>
              <a:t>｣</a:t>
            </a:r>
          </a:p>
          <a:p>
            <a:r>
              <a:rPr lang="en-US" altLang="ja-JP" sz="1600" dirty="0"/>
              <a:t>http://www.soumu.go.jp/johotsusintokei/statistics/data/180525_1.pdf</a:t>
            </a:r>
            <a:endParaRPr lang="ja-JP" altLang="en-US" sz="1600" dirty="0"/>
          </a:p>
        </p:txBody>
      </p:sp>
    </p:spTree>
    <p:extLst>
      <p:ext uri="{BB962C8B-B14F-4D97-AF65-F5344CB8AC3E}">
        <p14:creationId xmlns:p14="http://schemas.microsoft.com/office/powerpoint/2010/main" val="30246357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2C078779-9895-4970-9A70-E17EDBD1D246}"/>
              </a:ext>
            </a:extLst>
          </p:cNvPr>
          <p:cNvSpPr>
            <a:spLocks noGrp="1"/>
          </p:cNvSpPr>
          <p:nvPr>
            <p:ph type="title"/>
          </p:nvPr>
        </p:nvSpPr>
        <p:spPr/>
        <p:txBody>
          <a:bodyPr/>
          <a:lstStyle/>
          <a:p>
            <a:r>
              <a:rPr kumimoji="1" lang="ja-JP" altLang="en-US" dirty="0"/>
              <a:t>今後の流れ</a:t>
            </a:r>
          </a:p>
        </p:txBody>
      </p:sp>
      <p:sp>
        <p:nvSpPr>
          <p:cNvPr id="3" name="コンテンツ プレースホルダー 2">
            <a:extLst>
              <a:ext uri="{FF2B5EF4-FFF2-40B4-BE49-F238E27FC236}">
                <a16:creationId xmlns:a16="http://schemas.microsoft.com/office/drawing/2014/main" xmlns="" id="{15B8D792-8B09-4727-B4A0-38903E894171}"/>
              </a:ext>
            </a:extLst>
          </p:cNvPr>
          <p:cNvSpPr>
            <a:spLocks noGrp="1"/>
          </p:cNvSpPr>
          <p:nvPr>
            <p:ph idx="1"/>
          </p:nvPr>
        </p:nvSpPr>
        <p:spPr/>
        <p:txBody>
          <a:bodyPr/>
          <a:lstStyle/>
          <a:p>
            <a:r>
              <a:rPr kumimoji="1" lang="ja-JP" altLang="en-US" dirty="0"/>
              <a:t>対象市場を増やす</a:t>
            </a:r>
            <a:endParaRPr kumimoji="1" lang="en-US" altLang="ja-JP" dirty="0"/>
          </a:p>
          <a:p>
            <a:r>
              <a:rPr kumimoji="1" lang="ja-JP" altLang="en-US" dirty="0"/>
              <a:t>新興市場か成熟市場かを判断するための知識量の事前調査を行う</a:t>
            </a:r>
            <a:endParaRPr kumimoji="1" lang="en-US" altLang="ja-JP" dirty="0"/>
          </a:p>
          <a:p>
            <a:r>
              <a:rPr lang="ja-JP" altLang="en-US" dirty="0"/>
              <a:t>それぞれの市場で理性的アピール、情緒的アピールの</a:t>
            </a:r>
            <a:r>
              <a:rPr lang="en-US" altLang="ja-JP" dirty="0"/>
              <a:t>2</a:t>
            </a:r>
            <a:r>
              <a:rPr lang="ja-JP" altLang="en-US" dirty="0"/>
              <a:t>種類の</a:t>
            </a:r>
            <a:r>
              <a:rPr lang="en-US" altLang="ja-JP" dirty="0"/>
              <a:t>CM</a:t>
            </a:r>
            <a:r>
              <a:rPr lang="ja-JP" altLang="en-US" dirty="0"/>
              <a:t>を作成し、シニアに対してどちらが効果的か実験を行い仮説の検証を行う</a:t>
            </a:r>
            <a:endParaRPr lang="en-US" altLang="ja-JP" dirty="0"/>
          </a:p>
          <a:p>
            <a:pPr marL="0" indent="0">
              <a:buNone/>
            </a:pPr>
            <a:endParaRPr kumimoji="1" lang="ja-JP" altLang="en-US" dirty="0"/>
          </a:p>
        </p:txBody>
      </p:sp>
      <p:sp>
        <p:nvSpPr>
          <p:cNvPr id="4" name="スライド番号プレースホルダー 3">
            <a:extLst>
              <a:ext uri="{FF2B5EF4-FFF2-40B4-BE49-F238E27FC236}">
                <a16:creationId xmlns:a16="http://schemas.microsoft.com/office/drawing/2014/main" xmlns="" id="{0794DB30-1658-4144-99DF-117ADE3A833F}"/>
              </a:ext>
            </a:extLst>
          </p:cNvPr>
          <p:cNvSpPr>
            <a:spLocks noGrp="1"/>
          </p:cNvSpPr>
          <p:nvPr>
            <p:ph type="sldNum" sz="quarter" idx="12"/>
          </p:nvPr>
        </p:nvSpPr>
        <p:spPr/>
        <p:txBody>
          <a:bodyPr/>
          <a:lstStyle/>
          <a:p>
            <a:fld id="{25A749F5-9D3F-47A0-9E4E-4B171E76814C}" type="slidenum">
              <a:rPr kumimoji="1" lang="ja-JP" altLang="en-US" smtClean="0"/>
              <a:t>28</a:t>
            </a:fld>
            <a:endParaRPr kumimoji="1" lang="ja-JP" altLang="en-US"/>
          </a:p>
        </p:txBody>
      </p:sp>
    </p:spTree>
    <p:extLst>
      <p:ext uri="{BB962C8B-B14F-4D97-AF65-F5344CB8AC3E}">
        <p14:creationId xmlns:p14="http://schemas.microsoft.com/office/powerpoint/2010/main" val="28130163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uFillTx/>
              </a:rPr>
              <a:t>参考文献・</a:t>
            </a:r>
            <a:r>
              <a:rPr kumimoji="1" lang="en-US" altLang="ja-JP" dirty="0">
                <a:uFillTx/>
              </a:rPr>
              <a:t>URL</a:t>
            </a:r>
            <a:endParaRPr kumimoji="1" lang="ja-JP" altLang="en-US" dirty="0">
              <a:uFillTx/>
            </a:endParaRPr>
          </a:p>
        </p:txBody>
      </p:sp>
      <p:sp>
        <p:nvSpPr>
          <p:cNvPr id="4" name="コンテンツ プレースホルダー 3"/>
          <p:cNvSpPr txBox="1">
            <a:spLocks noGrp="1"/>
          </p:cNvSpPr>
          <p:nvPr>
            <p:ph idx="1"/>
          </p:nvPr>
        </p:nvSpPr>
        <p:spPr>
          <a:xfrm>
            <a:off x="838200" y="1690688"/>
            <a:ext cx="10515600" cy="4386201"/>
          </a:xfrm>
          <a:prstGeom prst="rect">
            <a:avLst/>
          </a:prstGeom>
          <a:noFill/>
        </p:spPr>
        <p:txBody>
          <a:bodyPr wrap="square" rtlCol="0">
            <a:spAutoFit/>
          </a:bodyPr>
          <a:lstStyle/>
          <a:p>
            <a:r>
              <a:rPr lang="ja-JP" altLang="en-US" sz="1600" dirty="0">
                <a:uFillTx/>
                <a:latin typeface="+mn-ea"/>
              </a:rPr>
              <a:t>総務省統計局　</a:t>
            </a:r>
            <a:endParaRPr lang="en-US" altLang="ja-JP" sz="1600" dirty="0">
              <a:uFillTx/>
              <a:latin typeface="+mn-ea"/>
            </a:endParaRPr>
          </a:p>
          <a:p>
            <a:pPr marL="0" indent="0">
              <a:buNone/>
            </a:pPr>
            <a:r>
              <a:rPr lang="ja-JP" altLang="en-US" sz="1600" dirty="0">
                <a:uFillTx/>
                <a:latin typeface="+mn-ea"/>
              </a:rPr>
              <a:t>　　</a:t>
            </a:r>
            <a:r>
              <a:rPr lang="en-US" altLang="ja-JP" sz="1600" dirty="0">
                <a:uFillTx/>
                <a:latin typeface="+mn-ea"/>
              </a:rPr>
              <a:t>www.stat.go.jp/</a:t>
            </a:r>
          </a:p>
          <a:p>
            <a:r>
              <a:rPr lang="ja-JP" altLang="en-US" sz="1600" dirty="0">
                <a:uFillTx/>
              </a:rPr>
              <a:t>総務省</a:t>
            </a:r>
            <a:r>
              <a:rPr lang="en-US" altLang="ja-JP" sz="1600" dirty="0">
                <a:uFillTx/>
              </a:rPr>
              <a:t>2017</a:t>
            </a:r>
          </a:p>
          <a:p>
            <a:pPr marL="0" indent="0">
              <a:buNone/>
            </a:pPr>
            <a:r>
              <a:rPr lang="ja-JP" altLang="en-US" sz="1600" dirty="0">
                <a:uFillTx/>
              </a:rPr>
              <a:t>　　</a:t>
            </a:r>
            <a:r>
              <a:rPr lang="en-US" altLang="ja-JP" sz="1600" dirty="0">
                <a:uFillTx/>
              </a:rPr>
              <a:t>http://www.soumu.go.jp/johotsusintokei/whitepaper/ja/h29/html/nc111110.html</a:t>
            </a:r>
          </a:p>
          <a:p>
            <a:r>
              <a:rPr lang="ja-JP" altLang="en-US" sz="1600" dirty="0">
                <a:uFillTx/>
              </a:rPr>
              <a:t>大和ネクスト銀行　</a:t>
            </a:r>
            <a:r>
              <a:rPr lang="en-US" altLang="ja-JP" sz="1600" dirty="0">
                <a:uFillTx/>
              </a:rPr>
              <a:t>2015</a:t>
            </a:r>
            <a:r>
              <a:rPr lang="ja-JP" altLang="en-US" sz="1600" dirty="0">
                <a:uFillTx/>
              </a:rPr>
              <a:t>年ランキングで見るシニアライフに関する調査</a:t>
            </a:r>
          </a:p>
          <a:p>
            <a:pPr marL="0" indent="0">
              <a:buNone/>
            </a:pPr>
            <a:r>
              <a:rPr lang="ja-JP" altLang="en-US" sz="1600" dirty="0">
                <a:uFillTx/>
              </a:rPr>
              <a:t>　　</a:t>
            </a:r>
            <a:r>
              <a:rPr lang="en-US" altLang="ja-JP" sz="1600" dirty="0">
                <a:uFillTx/>
              </a:rPr>
              <a:t>http://www.bank-daiwa.co.jp/column/articles/2015/life_report_2015_02.html</a:t>
            </a:r>
          </a:p>
          <a:p>
            <a:r>
              <a:rPr lang="en-US" altLang="ja-JP" sz="1600" dirty="0">
                <a:uFillTx/>
              </a:rPr>
              <a:t>What to Say When</a:t>
            </a:r>
            <a:r>
              <a:rPr lang="ja-JP" altLang="en-US" sz="1600" dirty="0">
                <a:uFillTx/>
              </a:rPr>
              <a:t> </a:t>
            </a:r>
            <a:r>
              <a:rPr lang="en-US" altLang="ja-JP" sz="1600" dirty="0">
                <a:uFillTx/>
              </a:rPr>
              <a:t>: Advertising Appeals in Evolving</a:t>
            </a:r>
            <a:r>
              <a:rPr lang="ja-JP" altLang="en-US" sz="1600" dirty="0">
                <a:uFillTx/>
              </a:rPr>
              <a:t> </a:t>
            </a:r>
            <a:r>
              <a:rPr lang="en-US" altLang="ja-JP" sz="1600" dirty="0">
                <a:uFillTx/>
              </a:rPr>
              <a:t>Markets</a:t>
            </a:r>
          </a:p>
          <a:p>
            <a:pPr marL="0" indent="0">
              <a:buNone/>
            </a:pPr>
            <a:r>
              <a:rPr lang="ja-JP" altLang="en-US" sz="1600" dirty="0">
                <a:uFillTx/>
              </a:rPr>
              <a:t>　　</a:t>
            </a:r>
            <a:r>
              <a:rPr lang="en-US" altLang="ja-JP" sz="1600" dirty="0">
                <a:uFillTx/>
              </a:rPr>
              <a:t>RAJESH K.CHANDY,GERARD J. TELLIS,DEBORAH J. MACINNIS, and PATTANA THAIVANICH* :</a:t>
            </a:r>
            <a:r>
              <a:rPr lang="en-US" altLang="ja-JP" sz="1600" i="1" dirty="0">
                <a:uFillTx/>
              </a:rPr>
              <a:t>Journal of Marketing Research</a:t>
            </a:r>
            <a:r>
              <a:rPr lang="ja-JP" altLang="en-US" sz="1600" i="1" dirty="0">
                <a:uFillTx/>
              </a:rPr>
              <a:t>　　　</a:t>
            </a:r>
            <a:endParaRPr lang="en-US" altLang="ja-JP" sz="1600" i="1" dirty="0">
              <a:uFillTx/>
            </a:endParaRPr>
          </a:p>
          <a:p>
            <a:pPr marL="0" indent="0">
              <a:buNone/>
            </a:pPr>
            <a:r>
              <a:rPr lang="ja-JP" altLang="en-US" sz="1600" dirty="0">
                <a:uFillTx/>
              </a:rPr>
              <a:t>　　</a:t>
            </a:r>
            <a:r>
              <a:rPr lang="nl-NL" altLang="ja-JP" sz="1600" dirty="0">
                <a:uFillTx/>
              </a:rPr>
              <a:t>Vol. XXXVIII (November 2001), 399–414</a:t>
            </a:r>
          </a:p>
          <a:p>
            <a:r>
              <a:rPr lang="ja-JP" altLang="en-US" sz="1600" dirty="0">
                <a:uFillTx/>
              </a:rPr>
              <a:t>「マーケティング・マネジメント　ミレニアム版</a:t>
            </a:r>
            <a:r>
              <a:rPr lang="en-US" altLang="ja-JP" sz="1600" dirty="0">
                <a:uFillTx/>
              </a:rPr>
              <a:t>(</a:t>
            </a:r>
            <a:r>
              <a:rPr lang="ja-JP" altLang="en-US" sz="1600" dirty="0">
                <a:uFillTx/>
              </a:rPr>
              <a:t>第</a:t>
            </a:r>
            <a:r>
              <a:rPr lang="en-US" altLang="ja-JP" sz="1600" dirty="0">
                <a:uFillTx/>
              </a:rPr>
              <a:t>10</a:t>
            </a:r>
            <a:r>
              <a:rPr lang="ja-JP" altLang="en-US" sz="1600" dirty="0">
                <a:uFillTx/>
              </a:rPr>
              <a:t>版</a:t>
            </a:r>
            <a:r>
              <a:rPr lang="en-US" altLang="ja-JP" sz="1600" dirty="0">
                <a:uFillTx/>
              </a:rPr>
              <a:t>)</a:t>
            </a:r>
            <a:r>
              <a:rPr lang="ja-JP" altLang="en-US" sz="1600" dirty="0">
                <a:uFillTx/>
              </a:rPr>
              <a:t>」フィリップ・コトラー著</a:t>
            </a:r>
            <a:endParaRPr lang="en-US" altLang="ja-JP" sz="1600" dirty="0">
              <a:uFillTx/>
            </a:endParaRPr>
          </a:p>
          <a:p>
            <a:pPr marL="0" indent="0">
              <a:buNone/>
            </a:pPr>
            <a:r>
              <a:rPr lang="ja-JP" altLang="en-US" sz="1600" dirty="0">
                <a:uFillTx/>
              </a:rPr>
              <a:t>　　恩蔵直人監修　月谷真紀訳　株式会社ピアソン・エデュケーション　第</a:t>
            </a:r>
            <a:r>
              <a:rPr lang="en-US" altLang="ja-JP" sz="1600" dirty="0">
                <a:uFillTx/>
              </a:rPr>
              <a:t>5</a:t>
            </a:r>
            <a:r>
              <a:rPr lang="ja-JP" altLang="en-US" sz="1600" dirty="0">
                <a:uFillTx/>
              </a:rPr>
              <a:t>刷発行</a:t>
            </a:r>
            <a:r>
              <a:rPr lang="en-US" altLang="ja-JP" sz="1600" dirty="0">
                <a:uFillTx/>
              </a:rPr>
              <a:t>(2004)</a:t>
            </a:r>
            <a:endParaRPr lang="nl-NL" altLang="ja-JP" sz="1600" dirty="0">
              <a:uFillTx/>
            </a:endParaRPr>
          </a:p>
          <a:p>
            <a:pPr marL="0" indent="0">
              <a:buNone/>
            </a:pPr>
            <a:endParaRPr lang="nl-NL" altLang="ja-JP" sz="1600" dirty="0">
              <a:uFillTx/>
            </a:endParaRPr>
          </a:p>
        </p:txBody>
      </p:sp>
      <p:sp>
        <p:nvSpPr>
          <p:cNvPr id="3" name="スライド番号プレースホルダー 2"/>
          <p:cNvSpPr>
            <a:spLocks noGrp="1"/>
          </p:cNvSpPr>
          <p:nvPr>
            <p:ph type="sldNum" sz="quarter" idx="12"/>
          </p:nvPr>
        </p:nvSpPr>
        <p:spPr/>
        <p:txBody>
          <a:bodyPr/>
          <a:lstStyle/>
          <a:p>
            <a:fld id="{89618A0E-BE2A-4F17-A2B3-6D078A2E2AA1}" type="slidenum">
              <a:rPr kumimoji="1" lang="ja-JP" altLang="en-US" smtClean="0">
                <a:uFillTx/>
              </a:rPr>
              <a:t>29</a:t>
            </a:fld>
            <a:endParaRPr kumimoji="1" lang="ja-JP" altLang="en-US">
              <a:uFillTx/>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uFillTx/>
                <a:latin typeface="+mn-ea"/>
              </a:rPr>
              <a:t>はじめに</a:t>
            </a:r>
            <a:br>
              <a:rPr lang="ja-JP" altLang="en-US" dirty="0">
                <a:uFillTx/>
                <a:latin typeface="+mn-ea"/>
              </a:rPr>
            </a:br>
            <a:endParaRPr kumimoji="1" lang="ja-JP" altLang="en-US" dirty="0">
              <a:uFillTx/>
            </a:endParaRPr>
          </a:p>
        </p:txBody>
      </p:sp>
      <p:sp>
        <p:nvSpPr>
          <p:cNvPr id="3" name="スライド番号プレースホルダー 2"/>
          <p:cNvSpPr>
            <a:spLocks noGrp="1"/>
          </p:cNvSpPr>
          <p:nvPr>
            <p:ph type="sldNum" sz="quarter" idx="12"/>
          </p:nvPr>
        </p:nvSpPr>
        <p:spPr/>
        <p:txBody>
          <a:bodyPr/>
          <a:lstStyle/>
          <a:p>
            <a:fld id="{4E6CEF3C-11CF-4598-A531-27F649E9F09E}" type="slidenum">
              <a:rPr kumimoji="1" lang="ja-JP" altLang="en-US" smtClean="0">
                <a:uFillTx/>
              </a:rPr>
              <a:t>3</a:t>
            </a:fld>
            <a:endParaRPr kumimoji="1" lang="ja-JP" altLang="en-US" dirty="0">
              <a:uFillTx/>
            </a:endParaRPr>
          </a:p>
        </p:txBody>
      </p:sp>
      <p:pic>
        <p:nvPicPr>
          <p:cNvPr id="5" name="コンテンツ プレースホルダー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016123" y="1322975"/>
            <a:ext cx="7831568" cy="4882315"/>
          </a:xfrm>
          <a:prstGeom prst="rect">
            <a:avLst/>
          </a:prstGeom>
        </p:spPr>
      </p:pic>
      <p:sp>
        <p:nvSpPr>
          <p:cNvPr id="6" name="矢印: 下 5"/>
          <p:cNvSpPr>
            <a:spLocks/>
          </p:cNvSpPr>
          <p:nvPr/>
        </p:nvSpPr>
        <p:spPr>
          <a:xfrm>
            <a:off x="276546" y="3764133"/>
            <a:ext cx="3479154" cy="1721874"/>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b="1" dirty="0">
                <a:uFillTx/>
              </a:rPr>
              <a:t>前年より</a:t>
            </a:r>
            <a:endParaRPr kumimoji="1" lang="en-US" altLang="ja-JP" b="1" dirty="0">
              <a:uFillTx/>
            </a:endParaRPr>
          </a:p>
          <a:p>
            <a:pPr algn="ctr"/>
            <a:r>
              <a:rPr kumimoji="1" lang="en-US" altLang="ja-JP" b="1" dirty="0">
                <a:uFillTx/>
              </a:rPr>
              <a:t>21</a:t>
            </a:r>
            <a:r>
              <a:rPr kumimoji="1" lang="ja-JP" altLang="en-US" b="1" dirty="0">
                <a:uFillTx/>
              </a:rPr>
              <a:t>万人減少</a:t>
            </a:r>
          </a:p>
        </p:txBody>
      </p:sp>
      <p:sp>
        <p:nvSpPr>
          <p:cNvPr id="8" name="矢印: 上 7"/>
          <p:cNvSpPr>
            <a:spLocks/>
          </p:cNvSpPr>
          <p:nvPr/>
        </p:nvSpPr>
        <p:spPr>
          <a:xfrm>
            <a:off x="8291281" y="2601884"/>
            <a:ext cx="3624173" cy="1654231"/>
          </a:xfrm>
          <a:prstGeom prst="upArrow">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kumimoji="1" lang="ja-JP" altLang="en-US" b="1" dirty="0">
                <a:uFillTx/>
              </a:rPr>
              <a:t>前年より</a:t>
            </a:r>
            <a:endParaRPr kumimoji="1" lang="en-US" altLang="ja-JP" b="1" dirty="0">
              <a:uFillTx/>
            </a:endParaRPr>
          </a:p>
          <a:p>
            <a:pPr algn="ctr"/>
            <a:r>
              <a:rPr kumimoji="1" lang="en-US" altLang="ja-JP" b="1" dirty="0">
                <a:uFillTx/>
              </a:rPr>
              <a:t>57</a:t>
            </a:r>
            <a:r>
              <a:rPr kumimoji="1" lang="ja-JP" altLang="en-US" b="1" dirty="0">
                <a:uFillTx/>
              </a:rPr>
              <a:t>万人増加</a:t>
            </a:r>
          </a:p>
        </p:txBody>
      </p:sp>
      <p:sp>
        <p:nvSpPr>
          <p:cNvPr id="9" name="思考の吹き出し: 雲形 8"/>
          <p:cNvSpPr>
            <a:spLocks/>
          </p:cNvSpPr>
          <p:nvPr/>
        </p:nvSpPr>
        <p:spPr>
          <a:xfrm>
            <a:off x="8328834" y="5173503"/>
            <a:ext cx="3694085" cy="1547089"/>
          </a:xfrm>
          <a:prstGeom prst="cloudCallout">
            <a:avLst>
              <a:gd name="adj1" fmla="val -58556"/>
              <a:gd name="adj2" fmla="val -3506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uFillTx/>
              </a:rPr>
              <a:t>約</a:t>
            </a:r>
            <a:r>
              <a:rPr kumimoji="1" lang="en-US" altLang="ja-JP" sz="2400" b="1" dirty="0">
                <a:uFillTx/>
              </a:rPr>
              <a:t>4</a:t>
            </a:r>
            <a:r>
              <a:rPr kumimoji="1" lang="ja-JP" altLang="en-US" sz="2400" b="1" dirty="0">
                <a:uFillTx/>
              </a:rPr>
              <a:t>人に１人がシニア</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randombar(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uFillTx/>
              </a:rPr>
              <a:t>参考文献・</a:t>
            </a:r>
            <a:r>
              <a:rPr lang="en-US" altLang="ja-JP" dirty="0">
                <a:uFillTx/>
              </a:rPr>
              <a:t>URL</a:t>
            </a:r>
            <a:endParaRPr kumimoji="1" lang="ja-JP" altLang="en-US" dirty="0">
              <a:uFillTx/>
            </a:endParaRPr>
          </a:p>
        </p:txBody>
      </p:sp>
      <p:sp>
        <p:nvSpPr>
          <p:cNvPr id="3" name="コンテンツ プレースホルダー 2"/>
          <p:cNvSpPr>
            <a:spLocks noGrp="1"/>
          </p:cNvSpPr>
          <p:nvPr>
            <p:ph idx="1"/>
          </p:nvPr>
        </p:nvSpPr>
        <p:spPr>
          <a:xfrm>
            <a:off x="785192" y="1701939"/>
            <a:ext cx="10515600" cy="4351338"/>
          </a:xfrm>
        </p:spPr>
        <p:txBody>
          <a:bodyPr>
            <a:normAutofit/>
          </a:bodyPr>
          <a:lstStyle/>
          <a:p>
            <a:r>
              <a:rPr lang="ja-JP" altLang="en-US" sz="1600" dirty="0">
                <a:uFillTx/>
              </a:rPr>
              <a:t>薬用ハミガキ生葉​ − </a:t>
            </a:r>
            <a:r>
              <a:rPr lang="en-US" altLang="ja-JP" sz="1600" dirty="0">
                <a:uFillTx/>
              </a:rPr>
              <a:t>TVCM −</a:t>
            </a:r>
            <a:r>
              <a:rPr lang="ja-JP" altLang="en-US" sz="1600" dirty="0">
                <a:uFillTx/>
              </a:rPr>
              <a:t>「抗炎症成分２倍」篇 </a:t>
            </a:r>
          </a:p>
          <a:p>
            <a:pPr marL="0" indent="0">
              <a:buNone/>
            </a:pPr>
            <a:r>
              <a:rPr lang="ja-JP" altLang="en-US" sz="1600" dirty="0">
                <a:uFillTx/>
              </a:rPr>
              <a:t>　　</a:t>
            </a:r>
            <a:r>
              <a:rPr lang="en-US" altLang="ja-JP" sz="1600" dirty="0">
                <a:uFillTx/>
              </a:rPr>
              <a:t>https://youtu.be/6M7CnqUy9zY</a:t>
            </a:r>
          </a:p>
          <a:p>
            <a:r>
              <a:rPr lang="ja-JP" altLang="en-US" sz="1600" dirty="0">
                <a:uFillTx/>
              </a:rPr>
              <a:t>花王 ディープクリーン 茶カテキン</a:t>
            </a:r>
            <a:r>
              <a:rPr lang="en-US" altLang="ja-JP" sz="1600" dirty="0">
                <a:uFillTx/>
              </a:rPr>
              <a:t>EX</a:t>
            </a:r>
            <a:r>
              <a:rPr lang="ja-JP" altLang="en-US" sz="1600" dirty="0">
                <a:uFillTx/>
              </a:rPr>
              <a:t>篇　改作 </a:t>
            </a:r>
            <a:r>
              <a:rPr lang="en-US" altLang="ja-JP" sz="1600" dirty="0">
                <a:uFillTx/>
              </a:rPr>
              <a:t>CM </a:t>
            </a:r>
            <a:r>
              <a:rPr lang="ja-JP" altLang="en-US" sz="1600" dirty="0">
                <a:uFillTx/>
              </a:rPr>
              <a:t>大竹しのぶ </a:t>
            </a:r>
            <a:endParaRPr lang="en-US" altLang="ja-JP" sz="1600" dirty="0">
              <a:uFillTx/>
            </a:endParaRPr>
          </a:p>
          <a:p>
            <a:pPr marL="0" indent="0">
              <a:buNone/>
            </a:pPr>
            <a:r>
              <a:rPr lang="ja-JP" altLang="en-US" sz="1600" dirty="0">
                <a:uFillTx/>
              </a:rPr>
              <a:t>　　</a:t>
            </a:r>
            <a:r>
              <a:rPr lang="en-US" altLang="ja-JP" sz="1600" dirty="0">
                <a:uFillTx/>
              </a:rPr>
              <a:t>https://youtu.be/uXtRSJS8tiA</a:t>
            </a:r>
            <a:endParaRPr kumimoji="1" lang="ja-JP" altLang="en-US" sz="1600" dirty="0">
              <a:uFillTx/>
            </a:endParaRPr>
          </a:p>
          <a:p>
            <a:r>
              <a:rPr lang="ja-JP" altLang="en-US" sz="1600" dirty="0"/>
              <a:t>らくらくスマートフォン</a:t>
            </a:r>
            <a:endParaRPr lang="en-US" altLang="ja-JP" sz="1600" dirty="0"/>
          </a:p>
          <a:p>
            <a:pPr marL="0" indent="0">
              <a:buNone/>
            </a:pPr>
            <a:r>
              <a:rPr lang="ja-JP" altLang="en-US" sz="1600" dirty="0">
                <a:uFillTx/>
              </a:rPr>
              <a:t>　　</a:t>
            </a:r>
            <a:r>
              <a:rPr lang="en-US" altLang="ja-JP" sz="1600" dirty="0"/>
              <a:t>https://www.youtube.com/watch?v=UsyFAslRt2c</a:t>
            </a:r>
            <a:endParaRPr lang="ja-JP" altLang="en-US" sz="1600" dirty="0"/>
          </a:p>
          <a:p>
            <a:r>
              <a:rPr lang="ja-JP" altLang="en-US" sz="1600" dirty="0">
                <a:uFillTx/>
              </a:rPr>
              <a:t>ダイソンコードレス掃除機</a:t>
            </a:r>
            <a:endParaRPr lang="en-US" altLang="ja-JP" sz="1600" dirty="0">
              <a:uFillTx/>
            </a:endParaRPr>
          </a:p>
          <a:p>
            <a:pPr marL="0" indent="0">
              <a:buNone/>
            </a:pPr>
            <a:r>
              <a:rPr lang="ja-JP" altLang="en-US" sz="1600" dirty="0"/>
              <a:t>　　</a:t>
            </a:r>
            <a:r>
              <a:rPr lang="en-US" altLang="ja-JP" sz="1600" dirty="0"/>
              <a:t>https://www.youtube.com/watch?v=qzSHV64Tr4U</a:t>
            </a:r>
            <a:endParaRPr lang="ja-JP" altLang="en-US" sz="1600" dirty="0"/>
          </a:p>
          <a:p>
            <a:r>
              <a:rPr lang="ja-JP" altLang="en-US" sz="1600" dirty="0">
                <a:uFillTx/>
              </a:rPr>
              <a:t>シニアホーム</a:t>
            </a:r>
            <a:endParaRPr lang="en-US" altLang="ja-JP" sz="1600" dirty="0">
              <a:uFillTx/>
            </a:endParaRPr>
          </a:p>
          <a:p>
            <a:pPr marL="0" indent="0">
              <a:buNone/>
            </a:pPr>
            <a:r>
              <a:rPr lang="ja-JP" altLang="en-US" sz="1600" dirty="0"/>
              <a:t>　　</a:t>
            </a:r>
            <a:r>
              <a:rPr lang="en-US" altLang="ja-JP" sz="1600" dirty="0"/>
              <a:t>http://www.656598.jp/</a:t>
            </a:r>
          </a:p>
          <a:p>
            <a:r>
              <a:rPr lang="zh-TW" altLang="en-US" sz="1600" dirty="0"/>
              <a:t>市場調査会社  </a:t>
            </a:r>
            <a:r>
              <a:rPr lang="en-US" altLang="zh-TW" sz="1600" dirty="0"/>
              <a:t>MMD</a:t>
            </a:r>
            <a:r>
              <a:rPr lang="zh-TW" altLang="en-US" sz="1600" dirty="0"/>
              <a:t>研究所</a:t>
            </a:r>
            <a:r>
              <a:rPr lang="en-US" altLang="ja-JP" sz="1600" dirty="0"/>
              <a:t>(2017</a:t>
            </a:r>
            <a:r>
              <a:rPr lang="ja-JP" altLang="en-US" sz="1600" dirty="0"/>
              <a:t>年シニアのスマートフォン利用に関する調査</a:t>
            </a:r>
            <a:r>
              <a:rPr lang="en-US" altLang="ja-JP" sz="1600" dirty="0"/>
              <a:t>)  </a:t>
            </a:r>
            <a:r>
              <a:rPr lang="zh-TW" altLang="en-US" sz="1600" dirty="0"/>
              <a:t>調査期間 </a:t>
            </a:r>
            <a:r>
              <a:rPr lang="en-US" altLang="zh-TW" sz="1600" dirty="0"/>
              <a:t>2017</a:t>
            </a:r>
            <a:r>
              <a:rPr lang="zh-TW" altLang="en-US" sz="1600" dirty="0"/>
              <a:t>年</a:t>
            </a:r>
            <a:r>
              <a:rPr lang="en-US" altLang="zh-TW" sz="1600" dirty="0"/>
              <a:t>6</a:t>
            </a:r>
            <a:r>
              <a:rPr lang="zh-TW" altLang="en-US" sz="1600" dirty="0"/>
              <a:t>月</a:t>
            </a:r>
            <a:r>
              <a:rPr lang="en-US" altLang="zh-TW" sz="1600" dirty="0"/>
              <a:t>6</a:t>
            </a:r>
            <a:r>
              <a:rPr lang="zh-TW" altLang="en-US" sz="1600" dirty="0"/>
              <a:t>日～</a:t>
            </a:r>
            <a:r>
              <a:rPr lang="en-US" altLang="zh-TW" sz="1600" dirty="0"/>
              <a:t>6</a:t>
            </a:r>
            <a:r>
              <a:rPr lang="zh-TW" altLang="en-US" sz="1600" dirty="0"/>
              <a:t>月</a:t>
            </a:r>
            <a:r>
              <a:rPr lang="en-US" altLang="zh-TW" sz="1600" dirty="0"/>
              <a:t>10</a:t>
            </a:r>
            <a:r>
              <a:rPr lang="zh-TW" altLang="en-US" sz="1600" dirty="0"/>
              <a:t>日</a:t>
            </a:r>
            <a:endParaRPr lang="en-US" altLang="zh-TW" sz="1600" dirty="0"/>
          </a:p>
          <a:p>
            <a:pPr marL="0" indent="0">
              <a:buNone/>
            </a:pPr>
            <a:r>
              <a:rPr lang="ja-JP" altLang="en-US" sz="1600" dirty="0"/>
              <a:t>　　</a:t>
            </a:r>
            <a:r>
              <a:rPr lang="en-US" altLang="ja-JP" sz="1600" dirty="0"/>
              <a:t>https://mmdlabo.jp/investigation/detail_1654.html</a:t>
            </a:r>
            <a:endParaRPr lang="ja-JP" altLang="en-US" sz="1600" dirty="0"/>
          </a:p>
          <a:p>
            <a:pPr marL="0" indent="0">
              <a:buNone/>
            </a:pPr>
            <a:endParaRPr lang="en-US" altLang="ja-JP" sz="1600" dirty="0"/>
          </a:p>
          <a:p>
            <a:pPr marL="0" indent="0">
              <a:buNone/>
            </a:pPr>
            <a:endParaRPr lang="en-US" altLang="ja-JP" sz="1600" dirty="0">
              <a:uFillTx/>
            </a:endParaRPr>
          </a:p>
        </p:txBody>
      </p:sp>
      <p:sp>
        <p:nvSpPr>
          <p:cNvPr id="4" name="スライド番号プレースホルダー 3"/>
          <p:cNvSpPr>
            <a:spLocks noGrp="1"/>
          </p:cNvSpPr>
          <p:nvPr>
            <p:ph type="sldNum" sz="quarter" idx="12"/>
          </p:nvPr>
        </p:nvSpPr>
        <p:spPr/>
        <p:txBody>
          <a:bodyPr/>
          <a:lstStyle/>
          <a:p>
            <a:fld id="{89618A0E-BE2A-4F17-A2B3-6D078A2E2AA1}" type="slidenum">
              <a:rPr kumimoji="1" lang="ja-JP" altLang="en-US" smtClean="0">
                <a:uFillTx/>
              </a:rPr>
              <a:t>30</a:t>
            </a:fld>
            <a:endParaRPr kumimoji="1" lang="ja-JP" altLang="en-US">
              <a:uFillTx/>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xmlns="" id="{49B88707-D8B7-4E5F-AA61-D314A2720287}"/>
              </a:ext>
            </a:extLst>
          </p:cNvPr>
          <p:cNvSpPr>
            <a:spLocks noGrp="1"/>
          </p:cNvSpPr>
          <p:nvPr>
            <p:ph idx="1"/>
          </p:nvPr>
        </p:nvSpPr>
        <p:spPr>
          <a:xfrm>
            <a:off x="661117" y="1690688"/>
            <a:ext cx="10515600" cy="4540538"/>
          </a:xfrm>
        </p:spPr>
        <p:txBody>
          <a:bodyPr>
            <a:noAutofit/>
          </a:bodyPr>
          <a:lstStyle/>
          <a:p>
            <a:r>
              <a:rPr kumimoji="1" lang="ja-JP" altLang="en-US" sz="1600" dirty="0"/>
              <a:t>シニアマーケティング研究室</a:t>
            </a:r>
            <a:endParaRPr kumimoji="1" lang="en-US" altLang="ja-JP" sz="1600" dirty="0"/>
          </a:p>
          <a:p>
            <a:pPr marL="0" indent="0">
              <a:buNone/>
            </a:pPr>
            <a:r>
              <a:rPr lang="ja-JP" altLang="en-US" sz="1600" dirty="0"/>
              <a:t>　　</a:t>
            </a:r>
            <a:r>
              <a:rPr lang="en-US" altLang="ja-JP" sz="1600" dirty="0"/>
              <a:t>https://www.mizuhobank.co.jp/corporate/bizinfo/industry/sangyou/pdf/1039_03_03.pdf</a:t>
            </a:r>
          </a:p>
          <a:p>
            <a:r>
              <a:rPr kumimoji="1" lang="ja-JP" altLang="en-US" sz="1600" dirty="0"/>
              <a:t>みずほコーポレート銀行産業調査部　</a:t>
            </a:r>
            <a:r>
              <a:rPr kumimoji="1" lang="en-US" altLang="ja-JP" sz="1600" dirty="0"/>
              <a:t>Ⅲ-3.</a:t>
            </a:r>
            <a:r>
              <a:rPr kumimoji="1" lang="ja-JP" altLang="en-US" sz="1600" dirty="0"/>
              <a:t>高齢者向け市場</a:t>
            </a:r>
            <a:endParaRPr kumimoji="1" lang="en-US" altLang="ja-JP" sz="1600" dirty="0"/>
          </a:p>
          <a:p>
            <a:pPr marL="0" indent="0">
              <a:buNone/>
            </a:pPr>
            <a:r>
              <a:rPr kumimoji="1" lang="ja-JP" altLang="en-US" sz="1600" dirty="0"/>
              <a:t>　　</a:t>
            </a:r>
            <a:r>
              <a:rPr lang="en-US" altLang="ja-JP" sz="1600" dirty="0">
                <a:hlinkClick r:id="rId2"/>
              </a:rPr>
              <a:t>https://www.mizuhobank.co.jp/corporate/bizinfo/industry/sangyou/pdf/1039_03_03.pdf</a:t>
            </a:r>
            <a:endParaRPr lang="en-US" altLang="ja-JP" sz="1600" dirty="0"/>
          </a:p>
          <a:p>
            <a:r>
              <a:rPr kumimoji="1" lang="ja-JP" altLang="en-US" sz="1600" dirty="0"/>
              <a:t>内閣府</a:t>
            </a:r>
            <a:endParaRPr kumimoji="1" lang="en-US" altLang="ja-JP" sz="1600" dirty="0"/>
          </a:p>
          <a:p>
            <a:pPr marL="0" indent="0">
              <a:buNone/>
            </a:pPr>
            <a:r>
              <a:rPr lang="ja-JP" altLang="en-US" sz="1600" dirty="0"/>
              <a:t>　　</a:t>
            </a:r>
            <a:r>
              <a:rPr lang="en-US" altLang="ja-JP" sz="1600" dirty="0"/>
              <a:t>http://www5.cao.go.jp/keizai3/2015/1228nk/n15_1_2.html</a:t>
            </a:r>
            <a:endParaRPr kumimoji="1" lang="en-US" altLang="ja-JP" sz="1600" dirty="0"/>
          </a:p>
          <a:p>
            <a:r>
              <a:rPr lang="en-US" altLang="ja-JP" sz="1600" dirty="0"/>
              <a:t>｢</a:t>
            </a:r>
            <a:r>
              <a:rPr lang="ja-JP" altLang="en-US" sz="1600" dirty="0"/>
              <a:t>シニアの趣味に関する調査</a:t>
            </a:r>
            <a:r>
              <a:rPr lang="en-US" altLang="ja-JP" sz="1600" dirty="0"/>
              <a:t>｣</a:t>
            </a:r>
            <a:r>
              <a:rPr lang="ja-JP" altLang="en-US" sz="1600" dirty="0"/>
              <a:t>株式会社ネオマーケティング</a:t>
            </a:r>
            <a:endParaRPr lang="en-US" altLang="ja-JP" sz="1600" dirty="0"/>
          </a:p>
          <a:p>
            <a:pPr marL="0" indent="0">
              <a:buNone/>
            </a:pPr>
            <a:r>
              <a:rPr lang="ja-JP" altLang="en-US" sz="1600" dirty="0"/>
              <a:t>　　</a:t>
            </a:r>
            <a:r>
              <a:rPr lang="en-US" altLang="ja-JP" sz="1600" dirty="0"/>
              <a:t>https://www.neo-m.jp/investigation/180/?p=4643</a:t>
            </a:r>
          </a:p>
          <a:p>
            <a:r>
              <a:rPr lang="en-US" altLang="ja-JP" sz="1600" dirty="0"/>
              <a:t>｢2018</a:t>
            </a:r>
            <a:r>
              <a:rPr lang="ja-JP" altLang="en-US" sz="1600" dirty="0"/>
              <a:t>年シニアの美容に関する調査</a:t>
            </a:r>
            <a:r>
              <a:rPr lang="en-US" altLang="ja-JP" sz="1600" dirty="0"/>
              <a:t>｣</a:t>
            </a:r>
            <a:r>
              <a:rPr lang="ja-JP" altLang="en-US" sz="1600" dirty="0"/>
              <a:t>株式会社ネオマーケティング</a:t>
            </a:r>
            <a:endParaRPr lang="en-US" altLang="ja-JP" sz="1600" dirty="0"/>
          </a:p>
          <a:p>
            <a:pPr marL="0" indent="0">
              <a:buNone/>
            </a:pPr>
            <a:r>
              <a:rPr lang="ja-JP" altLang="en-US" sz="1600" dirty="0"/>
              <a:t>　　</a:t>
            </a:r>
            <a:r>
              <a:rPr lang="en-US" altLang="ja-JP" sz="1600" dirty="0"/>
              <a:t>https://www.neo-m.jp/investigation/2163</a:t>
            </a:r>
          </a:p>
          <a:p>
            <a:r>
              <a:rPr lang="en-US" altLang="ja-JP" sz="1600" dirty="0">
                <a:latin typeface="+mn-ea"/>
              </a:rPr>
              <a:t>｢No.141 </a:t>
            </a:r>
            <a:r>
              <a:rPr lang="ja-JP" altLang="en-US" sz="1600" dirty="0">
                <a:latin typeface="+mn-ea"/>
              </a:rPr>
              <a:t>女性の化粧行動・意識に関する実態調査 メーク篇</a:t>
            </a:r>
            <a:r>
              <a:rPr lang="en-US" altLang="ja-JP" sz="1600" dirty="0">
                <a:latin typeface="+mn-ea"/>
              </a:rPr>
              <a:t>2017｣</a:t>
            </a:r>
            <a:r>
              <a:rPr lang="ja-JP" altLang="en-US" sz="1600" dirty="0">
                <a:latin typeface="+mn-ea"/>
              </a:rPr>
              <a:t>ポーラ文化研究所</a:t>
            </a:r>
            <a:endParaRPr lang="en-US" altLang="ja-JP" sz="1600" dirty="0">
              <a:latin typeface="+mn-ea"/>
            </a:endParaRPr>
          </a:p>
          <a:p>
            <a:pPr marL="0" indent="0">
              <a:buNone/>
            </a:pPr>
            <a:r>
              <a:rPr lang="ja-JP" altLang="en-US" sz="1600" dirty="0"/>
              <a:t>　　</a:t>
            </a:r>
            <a:r>
              <a:rPr lang="en-US" altLang="ja-JP" sz="1600" dirty="0">
                <a:hlinkClick r:id="rId3"/>
              </a:rPr>
              <a:t>http://www.po-holdings.co.jp/csr/culture/bunken/report/pdf/20171120make2017.pdf</a:t>
            </a:r>
            <a:endParaRPr lang="en-US" altLang="ja-JP" sz="1600" dirty="0">
              <a:hlinkClick r:id="rId2">
                <a:extLst>
                  <a:ext uri="{A12FA001-AC4F-418D-AE19-62706E023703}">
                    <ahyp:hlinkClr xmlns:ahyp="http://schemas.microsoft.com/office/drawing/2018/hyperlinkcolor" xmlns="" val="tx"/>
                  </a:ext>
                </a:extLst>
              </a:hlinkClick>
            </a:endParaRPr>
          </a:p>
          <a:p>
            <a:pPr marL="0" indent="0">
              <a:buNone/>
            </a:pPr>
            <a:r>
              <a:rPr kumimoji="1" lang="ja-JP" altLang="en-US" sz="1600" dirty="0"/>
              <a:t>　</a:t>
            </a:r>
          </a:p>
        </p:txBody>
      </p:sp>
      <p:sp>
        <p:nvSpPr>
          <p:cNvPr id="4" name="スライド番号プレースホルダー 3">
            <a:extLst>
              <a:ext uri="{FF2B5EF4-FFF2-40B4-BE49-F238E27FC236}">
                <a16:creationId xmlns:a16="http://schemas.microsoft.com/office/drawing/2014/main" xmlns="" id="{B5B5A9F7-3EE4-45B9-8C10-CA451B976A61}"/>
              </a:ext>
            </a:extLst>
          </p:cNvPr>
          <p:cNvSpPr>
            <a:spLocks noGrp="1"/>
          </p:cNvSpPr>
          <p:nvPr>
            <p:ph type="sldNum" sz="quarter" idx="12"/>
          </p:nvPr>
        </p:nvSpPr>
        <p:spPr/>
        <p:txBody>
          <a:bodyPr/>
          <a:lstStyle/>
          <a:p>
            <a:fld id="{25A749F5-9D3F-47A0-9E4E-4B171E76814C}" type="slidenum">
              <a:rPr kumimoji="1" lang="ja-JP" altLang="en-US" smtClean="0"/>
              <a:t>31</a:t>
            </a:fld>
            <a:endParaRPr kumimoji="1" lang="ja-JP" altLang="en-US"/>
          </a:p>
        </p:txBody>
      </p:sp>
      <p:sp>
        <p:nvSpPr>
          <p:cNvPr id="5" name="タイトル 1">
            <a:extLst>
              <a:ext uri="{FF2B5EF4-FFF2-40B4-BE49-F238E27FC236}">
                <a16:creationId xmlns:a16="http://schemas.microsoft.com/office/drawing/2014/main" xmlns="" id="{7D916740-EEB9-4F6E-923B-12D9F868CD50}"/>
              </a:ext>
            </a:extLst>
          </p:cNvPr>
          <p:cNvSpPr>
            <a:spLocks noGrp="1"/>
          </p:cNvSpPr>
          <p:nvPr>
            <p:ph type="title"/>
          </p:nvPr>
        </p:nvSpPr>
        <p:spPr>
          <a:xfrm>
            <a:off x="838200" y="365125"/>
            <a:ext cx="10515600" cy="1325563"/>
          </a:xfrm>
        </p:spPr>
        <p:txBody>
          <a:bodyPr/>
          <a:lstStyle/>
          <a:p>
            <a:r>
              <a:rPr lang="ja-JP" altLang="en-US" dirty="0">
                <a:uFillTx/>
              </a:rPr>
              <a:t>参考文献・</a:t>
            </a:r>
            <a:r>
              <a:rPr lang="en-US" altLang="ja-JP" dirty="0">
                <a:uFillTx/>
              </a:rPr>
              <a:t>URL</a:t>
            </a:r>
            <a:endParaRPr kumimoji="1" lang="ja-JP" altLang="en-US" dirty="0">
              <a:uFillTx/>
            </a:endParaRPr>
          </a:p>
        </p:txBody>
      </p:sp>
    </p:spTree>
    <p:extLst>
      <p:ext uri="{BB962C8B-B14F-4D97-AF65-F5344CB8AC3E}">
        <p14:creationId xmlns:p14="http://schemas.microsoft.com/office/powerpoint/2010/main" val="2972944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a:extLst>
              <a:ext uri="{FF2B5EF4-FFF2-40B4-BE49-F238E27FC236}">
                <a16:creationId xmlns:a16="http://schemas.microsoft.com/office/drawing/2014/main" xmlns="" id="{13ED3505-C4BC-4922-BF23-9651A56CF70C}"/>
              </a:ext>
            </a:extLst>
          </p:cNvPr>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a:stretch/>
        </p:blipFill>
        <p:spPr>
          <a:xfrm>
            <a:off x="191343" y="1236527"/>
            <a:ext cx="5853659" cy="4656620"/>
          </a:xfrm>
          <a:prstGeom prst="rect">
            <a:avLst/>
          </a:prstGeom>
        </p:spPr>
      </p:pic>
      <p:sp>
        <p:nvSpPr>
          <p:cNvPr id="5" name="スライド番号プレースホルダー 4">
            <a:extLst>
              <a:ext uri="{FF2B5EF4-FFF2-40B4-BE49-F238E27FC236}">
                <a16:creationId xmlns:a16="http://schemas.microsoft.com/office/drawing/2014/main" xmlns="" id="{099981D6-3E36-408B-8543-4F314B55F913}"/>
              </a:ext>
            </a:extLst>
          </p:cNvPr>
          <p:cNvSpPr>
            <a:spLocks noGrp="1"/>
          </p:cNvSpPr>
          <p:nvPr>
            <p:ph type="sldNum" sz="quarter" idx="12"/>
          </p:nvPr>
        </p:nvSpPr>
        <p:spPr>
          <a:xfrm>
            <a:off x="9192490" y="6360391"/>
            <a:ext cx="2743200" cy="365125"/>
          </a:xfrm>
        </p:spPr>
        <p:txBody>
          <a:bodyPr/>
          <a:lstStyle/>
          <a:p>
            <a:fld id="{89618A0E-BE2A-4F17-A2B3-6D078A2E2AA1}" type="slidenum">
              <a:rPr kumimoji="1" lang="ja-JP" altLang="en-US" smtClean="0">
                <a:uFillTx/>
              </a:rPr>
              <a:t>4</a:t>
            </a:fld>
            <a:endParaRPr kumimoji="1" lang="ja-JP" altLang="en-US" dirty="0">
              <a:uFillTx/>
            </a:endParaRPr>
          </a:p>
        </p:txBody>
      </p:sp>
      <p:sp>
        <p:nvSpPr>
          <p:cNvPr id="6" name="タイトル 1">
            <a:extLst>
              <a:ext uri="{FF2B5EF4-FFF2-40B4-BE49-F238E27FC236}">
                <a16:creationId xmlns:a16="http://schemas.microsoft.com/office/drawing/2014/main" xmlns="" id="{268A9F62-C177-4823-91CB-03D2BD9B1AE0}"/>
              </a:ext>
            </a:extLst>
          </p:cNvPr>
          <p:cNvSpPr>
            <a:spLocks noGrp="1"/>
          </p:cNvSpPr>
          <p:nvPr>
            <p:ph type="title"/>
          </p:nvPr>
        </p:nvSpPr>
        <p:spPr>
          <a:xfrm>
            <a:off x="665018" y="238736"/>
            <a:ext cx="10515600" cy="1325563"/>
          </a:xfrm>
        </p:spPr>
        <p:txBody>
          <a:bodyPr/>
          <a:lstStyle/>
          <a:p>
            <a:r>
              <a:rPr kumimoji="1" lang="ja-JP" altLang="en-US" dirty="0"/>
              <a:t>はじめに　</a:t>
            </a:r>
          </a:p>
        </p:txBody>
      </p:sp>
      <p:sp>
        <p:nvSpPr>
          <p:cNvPr id="3" name="テキスト ボックス 2">
            <a:extLst>
              <a:ext uri="{FF2B5EF4-FFF2-40B4-BE49-F238E27FC236}">
                <a16:creationId xmlns:a16="http://schemas.microsoft.com/office/drawing/2014/main" xmlns="" id="{E2C81CAC-B772-471C-84AA-68CBA03D3D9D}"/>
              </a:ext>
            </a:extLst>
          </p:cNvPr>
          <p:cNvSpPr txBox="1"/>
          <p:nvPr/>
        </p:nvSpPr>
        <p:spPr>
          <a:xfrm>
            <a:off x="6096000" y="1540951"/>
            <a:ext cx="6032421" cy="4985980"/>
          </a:xfrm>
          <a:prstGeom prst="rect">
            <a:avLst/>
          </a:prstGeom>
          <a:noFill/>
        </p:spPr>
        <p:txBody>
          <a:bodyPr wrap="none" rtlCol="0">
            <a:spAutoFit/>
          </a:bodyPr>
          <a:lstStyle/>
          <a:p>
            <a:r>
              <a:rPr kumimoji="1" lang="ja-JP" altLang="en-US" sz="2400" dirty="0"/>
              <a:t>・少子高齢化が進み、</a:t>
            </a:r>
            <a:endParaRPr kumimoji="1" lang="en-US" altLang="ja-JP" sz="2400" dirty="0"/>
          </a:p>
          <a:p>
            <a:r>
              <a:rPr kumimoji="1" lang="ja-JP" altLang="en-US" sz="2400" dirty="0"/>
              <a:t>　　　　　　シニアが増加している</a:t>
            </a:r>
            <a:endParaRPr kumimoji="1" lang="en-US" altLang="ja-JP" sz="2400" dirty="0"/>
          </a:p>
          <a:p>
            <a:r>
              <a:rPr kumimoji="1" lang="ja-JP" altLang="en-US" sz="2400" dirty="0"/>
              <a:t>・シニアの消費額も増加している</a:t>
            </a:r>
            <a:endParaRPr kumimoji="1" lang="en-US" altLang="ja-JP" sz="2400" dirty="0"/>
          </a:p>
          <a:p>
            <a:endParaRPr kumimoji="1" lang="en-US" altLang="ja-JP" sz="2400" dirty="0"/>
          </a:p>
          <a:p>
            <a:endParaRPr lang="en-US" altLang="ja-JP" sz="2400" dirty="0"/>
          </a:p>
          <a:p>
            <a:r>
              <a:rPr kumimoji="1" lang="ja-JP" altLang="en-US" sz="2400" dirty="0"/>
              <a:t>シニアは今もこれからも</a:t>
            </a:r>
            <a:r>
              <a:rPr kumimoji="1" lang="ja-JP" altLang="en-US" sz="2400" b="1" dirty="0">
                <a:solidFill>
                  <a:srgbClr val="FF0000"/>
                </a:solidFill>
              </a:rPr>
              <a:t>有力な市場</a:t>
            </a:r>
            <a:endParaRPr kumimoji="1" lang="en-US" altLang="ja-JP" sz="2400" b="1" dirty="0">
              <a:solidFill>
                <a:srgbClr val="FF0000"/>
              </a:solidFill>
            </a:endParaRPr>
          </a:p>
          <a:p>
            <a:r>
              <a:rPr kumimoji="1" lang="ja-JP" altLang="en-US" sz="2400" u="sng" dirty="0"/>
              <a:t>効果的なマーケティングを行うことが重要</a:t>
            </a:r>
            <a:endParaRPr kumimoji="1" lang="en-US" altLang="ja-JP" sz="2400" u="sng" dirty="0"/>
          </a:p>
          <a:p>
            <a:endParaRPr lang="en-US" altLang="ja-JP" sz="2400" u="sng" dirty="0"/>
          </a:p>
          <a:p>
            <a:endParaRPr lang="en-US" altLang="ja-JP" sz="2400" u="sng" dirty="0"/>
          </a:p>
          <a:p>
            <a:r>
              <a:rPr lang="ja-JP" altLang="en-US" sz="2400" dirty="0"/>
              <a:t>シニア世代の特徴を理解する必要がある</a:t>
            </a:r>
            <a:endParaRPr lang="en-US" altLang="ja-JP" sz="2400" dirty="0"/>
          </a:p>
          <a:p>
            <a:endParaRPr kumimoji="1" lang="en-US" altLang="ja-JP" sz="2400" dirty="0"/>
          </a:p>
          <a:p>
            <a:endParaRPr lang="en-US" altLang="ja-JP" dirty="0"/>
          </a:p>
          <a:p>
            <a:endParaRPr kumimoji="1" lang="en-US" altLang="ja-JP" dirty="0"/>
          </a:p>
          <a:p>
            <a:endParaRPr kumimoji="1" lang="en-US" altLang="ja-JP" dirty="0"/>
          </a:p>
        </p:txBody>
      </p:sp>
      <p:sp>
        <p:nvSpPr>
          <p:cNvPr id="7" name="矢印: 下 6">
            <a:extLst>
              <a:ext uri="{FF2B5EF4-FFF2-40B4-BE49-F238E27FC236}">
                <a16:creationId xmlns:a16="http://schemas.microsoft.com/office/drawing/2014/main" xmlns="" id="{8F747CC6-CC83-4220-8D15-E79CBE83CF02}"/>
              </a:ext>
            </a:extLst>
          </p:cNvPr>
          <p:cNvSpPr/>
          <p:nvPr/>
        </p:nvSpPr>
        <p:spPr>
          <a:xfrm>
            <a:off x="8474846" y="2750127"/>
            <a:ext cx="675748"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矢印: 下 7">
            <a:extLst>
              <a:ext uri="{FF2B5EF4-FFF2-40B4-BE49-F238E27FC236}">
                <a16:creationId xmlns:a16="http://schemas.microsoft.com/office/drawing/2014/main" xmlns="" id="{06A2399C-99E4-4E69-9D8A-22A24B9F6409}"/>
              </a:ext>
            </a:extLst>
          </p:cNvPr>
          <p:cNvSpPr/>
          <p:nvPr/>
        </p:nvSpPr>
        <p:spPr>
          <a:xfrm>
            <a:off x="8474846" y="4170218"/>
            <a:ext cx="675748"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a:extLst>
              <a:ext uri="{FF2B5EF4-FFF2-40B4-BE49-F238E27FC236}">
                <a16:creationId xmlns:a16="http://schemas.microsoft.com/office/drawing/2014/main" xmlns="" id="{6E746747-9F49-44E2-A24C-A624C7F771FE}"/>
              </a:ext>
            </a:extLst>
          </p:cNvPr>
          <p:cNvSpPr/>
          <p:nvPr/>
        </p:nvSpPr>
        <p:spPr>
          <a:xfrm>
            <a:off x="746076" y="5802186"/>
            <a:ext cx="9672542" cy="923330"/>
          </a:xfrm>
          <a:prstGeom prst="rect">
            <a:avLst/>
          </a:prstGeom>
        </p:spPr>
        <p:txBody>
          <a:bodyPr wrap="square">
            <a:spAutoFit/>
          </a:bodyPr>
          <a:lstStyle/>
          <a:p>
            <a:r>
              <a:rPr lang="en-US" altLang="ja-JP" dirty="0">
                <a:hlinkClick r:id="rId3"/>
              </a:rPr>
              <a:t>https://www.mizuhobank.co.jp/corporate/bizinfo/industry/sangyou/pdf/1039_03_03.pdf</a:t>
            </a:r>
            <a:r>
              <a:rPr lang="ja-JP" altLang="en-US" dirty="0"/>
              <a:t>　　　　　　</a:t>
            </a:r>
            <a:endParaRPr lang="en-US" altLang="ja-JP" dirty="0"/>
          </a:p>
          <a:p>
            <a:endParaRPr lang="en-US" altLang="ja-JP" dirty="0"/>
          </a:p>
          <a:p>
            <a:r>
              <a:rPr lang="ja-JP" altLang="en-US" dirty="0"/>
              <a:t>　　　　　　　　　　　</a:t>
            </a:r>
          </a:p>
        </p:txBody>
      </p:sp>
    </p:spTree>
    <p:extLst>
      <p:ext uri="{BB962C8B-B14F-4D97-AF65-F5344CB8AC3E}">
        <p14:creationId xmlns:p14="http://schemas.microsoft.com/office/powerpoint/2010/main" val="494791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コンテンツ プレースホルダー 5">
            <a:extLst>
              <a:ext uri="{FF2B5EF4-FFF2-40B4-BE49-F238E27FC236}">
                <a16:creationId xmlns:a16="http://schemas.microsoft.com/office/drawing/2014/main" xmlns="" id="{3E1B7E86-AD13-4A81-860D-A5E6EDE9D53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332911" y="1313462"/>
            <a:ext cx="4459574" cy="4216723"/>
          </a:xfrm>
          <a:prstGeom prst="rect">
            <a:avLst/>
          </a:prstGeom>
        </p:spPr>
      </p:pic>
      <p:sp>
        <p:nvSpPr>
          <p:cNvPr id="2" name="タイトル 1">
            <a:extLst>
              <a:ext uri="{FF2B5EF4-FFF2-40B4-BE49-F238E27FC236}">
                <a16:creationId xmlns:a16="http://schemas.microsoft.com/office/drawing/2014/main" xmlns="" id="{4B18C0D7-E31D-49B1-A3BF-32A145CF7727}"/>
              </a:ext>
            </a:extLst>
          </p:cNvPr>
          <p:cNvSpPr>
            <a:spLocks noGrp="1"/>
          </p:cNvSpPr>
          <p:nvPr>
            <p:ph type="title"/>
          </p:nvPr>
        </p:nvSpPr>
        <p:spPr>
          <a:xfrm>
            <a:off x="546130" y="166533"/>
            <a:ext cx="10515600" cy="1325563"/>
          </a:xfrm>
        </p:spPr>
        <p:txBody>
          <a:bodyPr/>
          <a:lstStyle/>
          <a:p>
            <a:r>
              <a:rPr kumimoji="1" lang="ja-JP" altLang="en-US" dirty="0"/>
              <a:t>現状</a:t>
            </a:r>
            <a:r>
              <a:rPr lang="ja-JP" altLang="en-US" dirty="0"/>
              <a:t>分析① （シニア世代の特徴）</a:t>
            </a:r>
            <a:endParaRPr kumimoji="1" lang="ja-JP" altLang="en-US" dirty="0"/>
          </a:p>
        </p:txBody>
      </p:sp>
      <p:sp>
        <p:nvSpPr>
          <p:cNvPr id="12" name="スライド番号プレースホルダー 11">
            <a:extLst>
              <a:ext uri="{FF2B5EF4-FFF2-40B4-BE49-F238E27FC236}">
                <a16:creationId xmlns:a16="http://schemas.microsoft.com/office/drawing/2014/main" xmlns="" id="{262E7BDB-9CFA-4F39-967D-0589786D5CCA}"/>
              </a:ext>
            </a:extLst>
          </p:cNvPr>
          <p:cNvSpPr>
            <a:spLocks noGrp="1"/>
          </p:cNvSpPr>
          <p:nvPr>
            <p:ph type="sldNum" sz="quarter" idx="12"/>
          </p:nvPr>
        </p:nvSpPr>
        <p:spPr/>
        <p:txBody>
          <a:bodyPr/>
          <a:lstStyle/>
          <a:p>
            <a:fld id="{4E6CEF3C-11CF-4598-A531-27F649E9F09E}" type="slidenum">
              <a:rPr kumimoji="1" lang="ja-JP" altLang="en-US" smtClean="0"/>
              <a:t>5</a:t>
            </a:fld>
            <a:endParaRPr kumimoji="1" lang="ja-JP" altLang="en-US" dirty="0"/>
          </a:p>
        </p:txBody>
      </p:sp>
      <p:sp>
        <p:nvSpPr>
          <p:cNvPr id="4" name="吹き出し: 角を丸めた四角形 3">
            <a:extLst>
              <a:ext uri="{FF2B5EF4-FFF2-40B4-BE49-F238E27FC236}">
                <a16:creationId xmlns:a16="http://schemas.microsoft.com/office/drawing/2014/main" xmlns="" id="{B46FDACA-2724-4A9F-B324-555A2E57CF9E}"/>
              </a:ext>
            </a:extLst>
          </p:cNvPr>
          <p:cNvSpPr/>
          <p:nvPr/>
        </p:nvSpPr>
        <p:spPr>
          <a:xfrm>
            <a:off x="4476070" y="2710914"/>
            <a:ext cx="3378348" cy="1877187"/>
          </a:xfrm>
          <a:prstGeom prst="wedgeRoundRectCallout">
            <a:avLst>
              <a:gd name="adj1" fmla="val 65837"/>
              <a:gd name="adj2" fmla="val 3368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タイトル 1">
            <a:extLst>
              <a:ext uri="{FF2B5EF4-FFF2-40B4-BE49-F238E27FC236}">
                <a16:creationId xmlns:a16="http://schemas.microsoft.com/office/drawing/2014/main" xmlns="" id="{62A638CF-F14D-4AD2-8322-F4E92FA0B81A}"/>
              </a:ext>
            </a:extLst>
          </p:cNvPr>
          <p:cNvSpPr txBox="1">
            <a:spLocks/>
          </p:cNvSpPr>
          <p:nvPr/>
        </p:nvSpPr>
        <p:spPr>
          <a:xfrm>
            <a:off x="1130270" y="953324"/>
            <a:ext cx="9603275" cy="104923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endParaRPr lang="ja-JP" altLang="en-US" sz="3600" dirty="0">
              <a:latin typeface="+mn-ea"/>
              <a:ea typeface="+mn-ea"/>
            </a:endParaRPr>
          </a:p>
        </p:txBody>
      </p:sp>
      <p:sp>
        <p:nvSpPr>
          <p:cNvPr id="6" name="テキスト ボックス 5">
            <a:extLst>
              <a:ext uri="{FF2B5EF4-FFF2-40B4-BE49-F238E27FC236}">
                <a16:creationId xmlns:a16="http://schemas.microsoft.com/office/drawing/2014/main" xmlns="" id="{4F23F88D-3408-4D7E-8195-3DF2D9AA4DF7}"/>
              </a:ext>
            </a:extLst>
          </p:cNvPr>
          <p:cNvSpPr txBox="1"/>
          <p:nvPr/>
        </p:nvSpPr>
        <p:spPr>
          <a:xfrm>
            <a:off x="5588957" y="5914579"/>
            <a:ext cx="6984712" cy="369332"/>
          </a:xfrm>
          <a:prstGeom prst="rect">
            <a:avLst/>
          </a:prstGeom>
          <a:noFill/>
        </p:spPr>
        <p:txBody>
          <a:bodyPr wrap="square" rtlCol="0">
            <a:spAutoFit/>
          </a:bodyPr>
          <a:lstStyle/>
          <a:p>
            <a:r>
              <a:rPr kumimoji="1" lang="ja-JP" altLang="en-US" dirty="0"/>
              <a:t>（日経</a:t>
            </a:r>
            <a:r>
              <a:rPr kumimoji="1" lang="en-US" altLang="ja-JP" dirty="0"/>
              <a:t>MJ</a:t>
            </a:r>
            <a:r>
              <a:rPr kumimoji="1" lang="ja-JP" altLang="en-US" dirty="0"/>
              <a:t>　</a:t>
            </a:r>
            <a:r>
              <a:rPr kumimoji="1" lang="en-US" altLang="ja-JP" dirty="0"/>
              <a:t>2016</a:t>
            </a:r>
            <a:r>
              <a:rPr kumimoji="1" lang="ja-JP" altLang="en-US" dirty="0"/>
              <a:t>年</a:t>
            </a:r>
            <a:r>
              <a:rPr kumimoji="1" lang="en-US" altLang="ja-JP" dirty="0"/>
              <a:t>09</a:t>
            </a:r>
            <a:r>
              <a:rPr kumimoji="1" lang="ja-JP" altLang="en-US" dirty="0"/>
              <a:t>月</a:t>
            </a:r>
            <a:r>
              <a:rPr kumimoji="1" lang="en-US" altLang="ja-JP" dirty="0"/>
              <a:t>19</a:t>
            </a:r>
            <a:r>
              <a:rPr kumimoji="1" lang="ja-JP" altLang="en-US" dirty="0"/>
              <a:t>日</a:t>
            </a:r>
            <a:r>
              <a:rPr kumimoji="1" lang="en-US" altLang="ja-JP" dirty="0"/>
              <a:t>65</a:t>
            </a:r>
            <a:r>
              <a:rPr kumimoji="1" lang="ja-JP" altLang="en-US" dirty="0"/>
              <a:t>歳～</a:t>
            </a:r>
            <a:r>
              <a:rPr kumimoji="1" lang="en-US" altLang="ja-JP" dirty="0"/>
              <a:t>79</a:t>
            </a:r>
            <a:r>
              <a:rPr kumimoji="1" lang="ja-JP" altLang="en-US" dirty="0"/>
              <a:t>歳の男女約</a:t>
            </a:r>
            <a:r>
              <a:rPr lang="en-US" altLang="ja-JP" dirty="0"/>
              <a:t>500</a:t>
            </a:r>
            <a:r>
              <a:rPr lang="ja-JP" altLang="en-US" dirty="0"/>
              <a:t>人に調査</a:t>
            </a:r>
            <a:r>
              <a:rPr kumimoji="1" lang="ja-JP" altLang="en-US" dirty="0"/>
              <a:t>）</a:t>
            </a:r>
          </a:p>
        </p:txBody>
      </p:sp>
      <p:sp>
        <p:nvSpPr>
          <p:cNvPr id="7" name="テキスト ボックス 6">
            <a:extLst>
              <a:ext uri="{FF2B5EF4-FFF2-40B4-BE49-F238E27FC236}">
                <a16:creationId xmlns:a16="http://schemas.microsoft.com/office/drawing/2014/main" xmlns="" id="{60978772-8656-4920-8052-AC4AA72F9D9F}"/>
              </a:ext>
            </a:extLst>
          </p:cNvPr>
          <p:cNvSpPr txBox="1"/>
          <p:nvPr/>
        </p:nvSpPr>
        <p:spPr>
          <a:xfrm>
            <a:off x="4367661" y="2881727"/>
            <a:ext cx="3456678" cy="1569660"/>
          </a:xfrm>
          <a:prstGeom prst="rect">
            <a:avLst/>
          </a:prstGeom>
          <a:noFill/>
        </p:spPr>
        <p:txBody>
          <a:bodyPr wrap="square" rtlCol="0">
            <a:spAutoFit/>
          </a:bodyPr>
          <a:lstStyle/>
          <a:p>
            <a:r>
              <a:rPr kumimoji="1" lang="ja-JP" altLang="en-US" sz="2400" dirty="0">
                <a:solidFill>
                  <a:schemeClr val="bg1"/>
                </a:solidFill>
              </a:rPr>
              <a:t>「</a:t>
            </a:r>
            <a:r>
              <a:rPr kumimoji="1" lang="en-US" altLang="ja-JP" sz="2400" dirty="0">
                <a:solidFill>
                  <a:schemeClr val="bg1"/>
                </a:solidFill>
              </a:rPr>
              <a:t>10</a:t>
            </a:r>
            <a:r>
              <a:rPr kumimoji="1" lang="ja-JP" altLang="en-US" sz="2400" dirty="0">
                <a:solidFill>
                  <a:schemeClr val="bg1"/>
                </a:solidFill>
              </a:rPr>
              <a:t>歳程若い」 </a:t>
            </a:r>
            <a:r>
              <a:rPr kumimoji="1" lang="en-US" altLang="ja-JP" sz="2400" dirty="0">
                <a:solidFill>
                  <a:schemeClr val="bg1"/>
                </a:solidFill>
              </a:rPr>
              <a:t>33.4%</a:t>
            </a:r>
          </a:p>
          <a:p>
            <a:r>
              <a:rPr kumimoji="1" lang="ja-JP" altLang="en-US" sz="2400" dirty="0">
                <a:solidFill>
                  <a:schemeClr val="bg1"/>
                </a:solidFill>
              </a:rPr>
              <a:t>「</a:t>
            </a:r>
            <a:r>
              <a:rPr kumimoji="1" lang="en-US" altLang="ja-JP" sz="2400" dirty="0">
                <a:solidFill>
                  <a:schemeClr val="bg1"/>
                </a:solidFill>
              </a:rPr>
              <a:t>15</a:t>
            </a:r>
            <a:r>
              <a:rPr kumimoji="1" lang="ja-JP" altLang="en-US" sz="2400" dirty="0">
                <a:solidFill>
                  <a:schemeClr val="bg1"/>
                </a:solidFill>
              </a:rPr>
              <a:t>歳程若い」 </a:t>
            </a:r>
            <a:r>
              <a:rPr kumimoji="1" lang="en-US" altLang="ja-JP" sz="2400" dirty="0">
                <a:solidFill>
                  <a:schemeClr val="bg1"/>
                </a:solidFill>
              </a:rPr>
              <a:t>  6.2%</a:t>
            </a:r>
          </a:p>
          <a:p>
            <a:r>
              <a:rPr kumimoji="1" lang="ja-JP" altLang="en-US" sz="2400" dirty="0">
                <a:solidFill>
                  <a:schemeClr val="bg1"/>
                </a:solidFill>
              </a:rPr>
              <a:t>「</a:t>
            </a:r>
            <a:r>
              <a:rPr kumimoji="1" lang="en-US" altLang="ja-JP" sz="2400" dirty="0">
                <a:solidFill>
                  <a:schemeClr val="bg1"/>
                </a:solidFill>
              </a:rPr>
              <a:t>20</a:t>
            </a:r>
            <a:r>
              <a:rPr kumimoji="1" lang="ja-JP" altLang="en-US" sz="2400" dirty="0">
                <a:solidFill>
                  <a:schemeClr val="bg1"/>
                </a:solidFill>
              </a:rPr>
              <a:t>歳程若い」</a:t>
            </a:r>
            <a:r>
              <a:rPr kumimoji="1" lang="en-US" altLang="ja-JP" sz="2400" dirty="0">
                <a:solidFill>
                  <a:schemeClr val="bg1"/>
                </a:solidFill>
              </a:rPr>
              <a:t>   5.2%</a:t>
            </a:r>
          </a:p>
          <a:p>
            <a:r>
              <a:rPr kumimoji="1" lang="ja-JP" altLang="en-US" sz="2400" dirty="0">
                <a:solidFill>
                  <a:schemeClr val="bg1"/>
                </a:solidFill>
              </a:rPr>
              <a:t>「</a:t>
            </a:r>
            <a:r>
              <a:rPr kumimoji="1" lang="en-US" altLang="ja-JP" sz="2400" dirty="0">
                <a:solidFill>
                  <a:schemeClr val="bg1"/>
                </a:solidFill>
              </a:rPr>
              <a:t>25</a:t>
            </a:r>
            <a:r>
              <a:rPr kumimoji="1" lang="ja-JP" altLang="en-US" sz="2400" dirty="0">
                <a:solidFill>
                  <a:schemeClr val="bg1"/>
                </a:solidFill>
              </a:rPr>
              <a:t>歳以上若い」</a:t>
            </a:r>
            <a:r>
              <a:rPr kumimoji="1" lang="en-US" altLang="ja-JP" sz="2400" dirty="0">
                <a:solidFill>
                  <a:schemeClr val="bg1"/>
                </a:solidFill>
              </a:rPr>
              <a:t>2.1%</a:t>
            </a:r>
          </a:p>
        </p:txBody>
      </p:sp>
      <p:sp>
        <p:nvSpPr>
          <p:cNvPr id="8" name="テキスト ボックス 7">
            <a:extLst>
              <a:ext uri="{FF2B5EF4-FFF2-40B4-BE49-F238E27FC236}">
                <a16:creationId xmlns:a16="http://schemas.microsoft.com/office/drawing/2014/main" xmlns="" id="{D07FC323-F2C3-41C7-A97F-F4784B5968E7}"/>
              </a:ext>
            </a:extLst>
          </p:cNvPr>
          <p:cNvSpPr txBox="1"/>
          <p:nvPr/>
        </p:nvSpPr>
        <p:spPr>
          <a:xfrm>
            <a:off x="674978" y="2736502"/>
            <a:ext cx="3313728" cy="1384995"/>
          </a:xfrm>
          <a:prstGeom prst="rect">
            <a:avLst/>
          </a:prstGeom>
          <a:noFill/>
        </p:spPr>
        <p:txBody>
          <a:bodyPr wrap="none" rtlCol="0">
            <a:spAutoFit/>
          </a:bodyPr>
          <a:lstStyle/>
          <a:p>
            <a:r>
              <a:rPr kumimoji="1" lang="en-US" altLang="ja-JP" sz="2800" dirty="0"/>
              <a:t>46.9%</a:t>
            </a:r>
            <a:r>
              <a:rPr kumimoji="1" lang="ja-JP" altLang="en-US" sz="2800" dirty="0"/>
              <a:t>が実年齢より</a:t>
            </a:r>
            <a:endParaRPr kumimoji="1" lang="en-US" altLang="ja-JP" sz="2800" dirty="0"/>
          </a:p>
          <a:p>
            <a:r>
              <a:rPr kumimoji="1" lang="en-US" altLang="ja-JP" sz="2800" dirty="0">
                <a:solidFill>
                  <a:srgbClr val="FF0000"/>
                </a:solidFill>
              </a:rPr>
              <a:t>10</a:t>
            </a:r>
            <a:r>
              <a:rPr kumimoji="1" lang="ja-JP" altLang="en-US" sz="2800" dirty="0">
                <a:solidFill>
                  <a:srgbClr val="FF0000"/>
                </a:solidFill>
              </a:rPr>
              <a:t>歳以上</a:t>
            </a:r>
            <a:r>
              <a:rPr kumimoji="1" lang="ja-JP" altLang="en-US" sz="2800" dirty="0"/>
              <a:t>若いと</a:t>
            </a:r>
            <a:endParaRPr kumimoji="1" lang="en-US" altLang="ja-JP" sz="2800" dirty="0"/>
          </a:p>
          <a:p>
            <a:r>
              <a:rPr kumimoji="1" lang="ja-JP" altLang="en-US" sz="2800" dirty="0"/>
              <a:t>感じている</a:t>
            </a:r>
            <a:endParaRPr kumimoji="1" lang="ja-JP" altLang="en-US" sz="2400" dirty="0"/>
          </a:p>
        </p:txBody>
      </p:sp>
      <p:sp>
        <p:nvSpPr>
          <p:cNvPr id="9" name="テキスト ボックス 8">
            <a:extLst>
              <a:ext uri="{FF2B5EF4-FFF2-40B4-BE49-F238E27FC236}">
                <a16:creationId xmlns:a16="http://schemas.microsoft.com/office/drawing/2014/main" xmlns="" id="{199F6FF3-ADDA-40C2-9B6D-CD990E10CB3D}"/>
              </a:ext>
            </a:extLst>
          </p:cNvPr>
          <p:cNvSpPr txBox="1"/>
          <p:nvPr/>
        </p:nvSpPr>
        <p:spPr>
          <a:xfrm>
            <a:off x="425871" y="4643644"/>
            <a:ext cx="7125669" cy="830997"/>
          </a:xfrm>
          <a:prstGeom prst="rect">
            <a:avLst/>
          </a:prstGeom>
          <a:noFill/>
        </p:spPr>
        <p:txBody>
          <a:bodyPr wrap="none" rtlCol="0">
            <a:spAutoFit/>
          </a:bodyPr>
          <a:lstStyle/>
          <a:p>
            <a:r>
              <a:rPr kumimoji="1" lang="ja-JP" altLang="en-US" sz="2400" dirty="0"/>
              <a:t>「</a:t>
            </a:r>
            <a:r>
              <a:rPr kumimoji="1" lang="en-US" altLang="ja-JP" sz="2400" dirty="0"/>
              <a:t>5</a:t>
            </a:r>
            <a:r>
              <a:rPr kumimoji="1" lang="ja-JP" altLang="en-US" sz="2400" dirty="0"/>
              <a:t>歳程」も</a:t>
            </a:r>
            <a:r>
              <a:rPr kumimoji="1" lang="en-US" altLang="ja-JP" sz="2400" dirty="0"/>
              <a:t>28.8%</a:t>
            </a:r>
            <a:r>
              <a:rPr kumimoji="1" lang="ja-JP" altLang="en-US" sz="2400" dirty="0"/>
              <a:t>にのぼり、</a:t>
            </a:r>
            <a:endParaRPr kumimoji="1" lang="en-US" altLang="ja-JP" sz="2400" dirty="0"/>
          </a:p>
          <a:p>
            <a:r>
              <a:rPr kumimoji="1" lang="ja-JP" altLang="en-US" sz="2400" dirty="0"/>
              <a:t>合わせると</a:t>
            </a:r>
            <a:r>
              <a:rPr kumimoji="1" lang="en-US" altLang="ja-JP" sz="2400" dirty="0">
                <a:solidFill>
                  <a:srgbClr val="FF0000"/>
                </a:solidFill>
              </a:rPr>
              <a:t>8</a:t>
            </a:r>
            <a:r>
              <a:rPr kumimoji="1" lang="ja-JP" altLang="en-US" sz="2400" dirty="0">
                <a:solidFill>
                  <a:srgbClr val="FF0000"/>
                </a:solidFill>
              </a:rPr>
              <a:t>割近く</a:t>
            </a:r>
            <a:r>
              <a:rPr kumimoji="1" lang="ja-JP" altLang="en-US" sz="2400" dirty="0"/>
              <a:t>が「若さ」に自信を持っている</a:t>
            </a:r>
          </a:p>
        </p:txBody>
      </p:sp>
      <p:sp>
        <p:nvSpPr>
          <p:cNvPr id="11" name="テキスト ボックス 10"/>
          <p:cNvSpPr txBox="1"/>
          <p:nvPr/>
        </p:nvSpPr>
        <p:spPr>
          <a:xfrm>
            <a:off x="399515" y="1650152"/>
            <a:ext cx="6180083" cy="523220"/>
          </a:xfrm>
          <a:prstGeom prst="rect">
            <a:avLst/>
          </a:prstGeom>
          <a:noFill/>
        </p:spPr>
        <p:txBody>
          <a:bodyPr wrap="square" rtlCol="0">
            <a:spAutoFit/>
          </a:bodyPr>
          <a:lstStyle/>
          <a:p>
            <a:r>
              <a:rPr kumimoji="1" lang="ja-JP" altLang="en-US" sz="2800" dirty="0">
                <a:solidFill>
                  <a:srgbClr val="FF0000"/>
                </a:solidFill>
              </a:rPr>
              <a:t>・</a:t>
            </a:r>
            <a:r>
              <a:rPr kumimoji="1" lang="ja-JP" altLang="en-US" sz="2800" b="1" u="sng" dirty="0">
                <a:solidFill>
                  <a:srgbClr val="FF0000"/>
                </a:solidFill>
              </a:rPr>
              <a:t>実年齢と気分年齢の乖離</a:t>
            </a:r>
          </a:p>
        </p:txBody>
      </p:sp>
    </p:spTree>
    <p:extLst>
      <p:ext uri="{BB962C8B-B14F-4D97-AF65-F5344CB8AC3E}">
        <p14:creationId xmlns:p14="http://schemas.microsoft.com/office/powerpoint/2010/main" val="3863761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四角形: 角を丸くする 12">
            <a:extLst>
              <a:ext uri="{FF2B5EF4-FFF2-40B4-BE49-F238E27FC236}">
                <a16:creationId xmlns:a16="http://schemas.microsoft.com/office/drawing/2014/main" xmlns="" id="{021BD669-66D3-406C-A89A-45284EFA5325}"/>
              </a:ext>
            </a:extLst>
          </p:cNvPr>
          <p:cNvSpPr/>
          <p:nvPr/>
        </p:nvSpPr>
        <p:spPr>
          <a:xfrm>
            <a:off x="1202505" y="3578358"/>
            <a:ext cx="9786986" cy="1629621"/>
          </a:xfrm>
          <a:prstGeom prst="roundRect">
            <a:avLst/>
          </a:prstGeom>
          <a:solidFill>
            <a:schemeClr val="accent2">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xmlns="" id="{0B9E284E-8724-49D4-8538-A021FEE8E7A2}"/>
              </a:ext>
            </a:extLst>
          </p:cNvPr>
          <p:cNvSpPr>
            <a:spLocks noGrp="1"/>
          </p:cNvSpPr>
          <p:nvPr>
            <p:ph type="title"/>
          </p:nvPr>
        </p:nvSpPr>
        <p:spPr>
          <a:xfrm>
            <a:off x="555346" y="298487"/>
            <a:ext cx="10515600" cy="1325563"/>
          </a:xfrm>
        </p:spPr>
        <p:txBody>
          <a:bodyPr/>
          <a:lstStyle/>
          <a:p>
            <a:r>
              <a:rPr kumimoji="1" lang="ja-JP" altLang="en-US" dirty="0"/>
              <a:t>現状</a:t>
            </a:r>
            <a:r>
              <a:rPr lang="ja-JP" altLang="en-US" dirty="0"/>
              <a:t>分析① （シニア世代の特徴）</a:t>
            </a:r>
            <a:endParaRPr kumimoji="1" lang="ja-JP" altLang="en-US" dirty="0"/>
          </a:p>
        </p:txBody>
      </p:sp>
      <p:sp>
        <p:nvSpPr>
          <p:cNvPr id="4" name="スライド番号プレースホルダー 3">
            <a:extLst>
              <a:ext uri="{FF2B5EF4-FFF2-40B4-BE49-F238E27FC236}">
                <a16:creationId xmlns:a16="http://schemas.microsoft.com/office/drawing/2014/main" xmlns="" id="{4A5CA845-EA3F-442E-A264-3581F288E4FC}"/>
              </a:ext>
            </a:extLst>
          </p:cNvPr>
          <p:cNvSpPr>
            <a:spLocks noGrp="1"/>
          </p:cNvSpPr>
          <p:nvPr>
            <p:ph type="sldNum" sz="quarter" idx="12"/>
          </p:nvPr>
        </p:nvSpPr>
        <p:spPr/>
        <p:txBody>
          <a:bodyPr/>
          <a:lstStyle/>
          <a:p>
            <a:fld id="{4E6CEF3C-11CF-4598-A531-27F649E9F09E}" type="slidenum">
              <a:rPr kumimoji="1" lang="ja-JP" altLang="en-US" smtClean="0"/>
              <a:t>6</a:t>
            </a:fld>
            <a:endParaRPr kumimoji="1" lang="ja-JP" altLang="en-US"/>
          </a:p>
        </p:txBody>
      </p:sp>
      <p:sp>
        <p:nvSpPr>
          <p:cNvPr id="5" name="コンテンツ プレースホルダー 2">
            <a:extLst>
              <a:ext uri="{FF2B5EF4-FFF2-40B4-BE49-F238E27FC236}">
                <a16:creationId xmlns:a16="http://schemas.microsoft.com/office/drawing/2014/main" xmlns="" id="{59571C52-2B8D-43A9-A390-0BFFAD86F9F6}"/>
              </a:ext>
            </a:extLst>
          </p:cNvPr>
          <p:cNvSpPr txBox="1">
            <a:spLocks/>
          </p:cNvSpPr>
          <p:nvPr/>
        </p:nvSpPr>
        <p:spPr>
          <a:xfrm>
            <a:off x="731452" y="1791602"/>
            <a:ext cx="10574506" cy="178675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400" dirty="0"/>
              <a:t>日経</a:t>
            </a:r>
            <a:r>
              <a:rPr lang="en-US" altLang="ja-JP" sz="2400" dirty="0"/>
              <a:t>MJ(2016</a:t>
            </a:r>
            <a:r>
              <a:rPr lang="ja-JP" altLang="en-US" sz="2400" dirty="0"/>
              <a:t>年</a:t>
            </a:r>
            <a:r>
              <a:rPr lang="en-US" altLang="ja-JP" sz="2400" dirty="0"/>
              <a:t>9</a:t>
            </a:r>
            <a:r>
              <a:rPr lang="ja-JP" altLang="en-US" sz="2400" dirty="0"/>
              <a:t>月</a:t>
            </a:r>
            <a:r>
              <a:rPr lang="en-US" altLang="ja-JP" sz="2400" dirty="0"/>
              <a:t>19</a:t>
            </a:r>
            <a:r>
              <a:rPr lang="ja-JP" altLang="en-US" sz="2400" dirty="0"/>
              <a:t>日　</a:t>
            </a:r>
            <a:r>
              <a:rPr lang="en-US" altLang="ja-JP" sz="2400" dirty="0"/>
              <a:t>65</a:t>
            </a:r>
            <a:r>
              <a:rPr lang="ja-JP" altLang="en-US" sz="2400" dirty="0"/>
              <a:t>歳～</a:t>
            </a:r>
            <a:r>
              <a:rPr lang="en-US" altLang="ja-JP" sz="2400" dirty="0"/>
              <a:t>79</a:t>
            </a:r>
            <a:r>
              <a:rPr lang="ja-JP" altLang="en-US" sz="2400" dirty="0"/>
              <a:t>歳の男女約</a:t>
            </a:r>
            <a:r>
              <a:rPr lang="en-US" altLang="ja-JP" sz="2400" dirty="0"/>
              <a:t>500</a:t>
            </a:r>
            <a:r>
              <a:rPr lang="ja-JP" altLang="en-US" sz="2400" dirty="0"/>
              <a:t>人に調査</a:t>
            </a:r>
            <a:r>
              <a:rPr lang="en-US" altLang="ja-JP" sz="2400" dirty="0"/>
              <a:t>)</a:t>
            </a:r>
            <a:r>
              <a:rPr lang="ja-JP" altLang="en-US" sz="2400" dirty="0"/>
              <a:t>によると、</a:t>
            </a:r>
            <a:endParaRPr lang="en-US" altLang="ja-JP" sz="2400" dirty="0">
              <a:solidFill>
                <a:srgbClr val="FF0000"/>
              </a:solidFill>
            </a:endParaRPr>
          </a:p>
          <a:p>
            <a:pPr marL="0" indent="0">
              <a:buFont typeface="Arial" panose="020B0604020202020204" pitchFamily="34" charset="0"/>
              <a:buNone/>
            </a:pPr>
            <a:r>
              <a:rPr lang="ja-JP" altLang="en-US" sz="2400" dirty="0">
                <a:solidFill>
                  <a:srgbClr val="FF0000"/>
                </a:solidFill>
              </a:rPr>
              <a:t>「自分をシニアだと感じていない」</a:t>
            </a:r>
            <a:r>
              <a:rPr lang="en-US" altLang="ja-JP" sz="2400" dirty="0">
                <a:solidFill>
                  <a:srgbClr val="FF0000"/>
                </a:solidFill>
              </a:rPr>
              <a:t>52.5%</a:t>
            </a:r>
            <a:r>
              <a:rPr lang="ja-JP" altLang="en-US" sz="2400" dirty="0">
                <a:solidFill>
                  <a:srgbClr val="FF0000"/>
                </a:solidFill>
              </a:rPr>
              <a:t>　</a:t>
            </a:r>
            <a:endParaRPr lang="en-US" altLang="ja-JP" sz="2400" dirty="0">
              <a:solidFill>
                <a:srgbClr val="FF0000"/>
              </a:solidFill>
            </a:endParaRPr>
          </a:p>
          <a:p>
            <a:pPr marL="0" indent="0">
              <a:buFont typeface="Arial" panose="020B0604020202020204" pitchFamily="34" charset="0"/>
              <a:buNone/>
            </a:pPr>
            <a:r>
              <a:rPr lang="ja-JP" altLang="en-US" sz="2400" dirty="0"/>
              <a:t>と答えている人が見受けられた。</a:t>
            </a:r>
            <a:endParaRPr lang="en-US" altLang="ja-JP" sz="2400" dirty="0"/>
          </a:p>
        </p:txBody>
      </p:sp>
      <p:sp>
        <p:nvSpPr>
          <p:cNvPr id="12" name="正方形/長方形 11">
            <a:extLst>
              <a:ext uri="{FF2B5EF4-FFF2-40B4-BE49-F238E27FC236}">
                <a16:creationId xmlns:a16="http://schemas.microsoft.com/office/drawing/2014/main" xmlns="" id="{EAD576D4-762A-4EC9-8D21-7F2482CA5EB0}"/>
              </a:ext>
            </a:extLst>
          </p:cNvPr>
          <p:cNvSpPr/>
          <p:nvPr/>
        </p:nvSpPr>
        <p:spPr>
          <a:xfrm>
            <a:off x="1301219" y="3764366"/>
            <a:ext cx="9589559" cy="1384995"/>
          </a:xfrm>
          <a:prstGeom prst="rect">
            <a:avLst/>
          </a:prstGeom>
        </p:spPr>
        <p:txBody>
          <a:bodyPr wrap="square">
            <a:spAutoFit/>
          </a:bodyPr>
          <a:lstStyle/>
          <a:p>
            <a:r>
              <a:rPr lang="ja-JP" altLang="en-US" sz="2800" dirty="0">
                <a:solidFill>
                  <a:schemeClr val="bg1"/>
                </a:solidFill>
              </a:rPr>
              <a:t>自分の若さに自信を持っているシニア世代はそもそも自分をシニアだと感じておらず、シニア向け商品がターゲットに届いていない可能性がある</a:t>
            </a:r>
            <a:endParaRPr lang="en-US" altLang="ja-JP" sz="2800" dirty="0">
              <a:solidFill>
                <a:schemeClr val="bg1"/>
              </a:solidFill>
            </a:endParaRPr>
          </a:p>
        </p:txBody>
      </p:sp>
      <p:sp>
        <p:nvSpPr>
          <p:cNvPr id="3" name="テキスト ボックス 2">
            <a:extLst>
              <a:ext uri="{FF2B5EF4-FFF2-40B4-BE49-F238E27FC236}">
                <a16:creationId xmlns:a16="http://schemas.microsoft.com/office/drawing/2014/main" xmlns="" id="{7BA6731D-98F4-4873-A446-32ECB12DC70A}"/>
              </a:ext>
            </a:extLst>
          </p:cNvPr>
          <p:cNvSpPr txBox="1"/>
          <p:nvPr/>
        </p:nvSpPr>
        <p:spPr>
          <a:xfrm>
            <a:off x="5167745" y="5424055"/>
            <a:ext cx="6878806" cy="369332"/>
          </a:xfrm>
          <a:prstGeom prst="rect">
            <a:avLst/>
          </a:prstGeom>
          <a:noFill/>
        </p:spPr>
        <p:txBody>
          <a:bodyPr wrap="none" rtlCol="0">
            <a:spAutoFit/>
          </a:bodyPr>
          <a:lstStyle/>
          <a:p>
            <a:r>
              <a:rPr kumimoji="1" lang="ja-JP" altLang="en-US" dirty="0"/>
              <a:t>このようなシニアに商品や情報を届けるにはどうしたらよいのか</a:t>
            </a:r>
          </a:p>
        </p:txBody>
      </p:sp>
    </p:spTree>
    <p:extLst>
      <p:ext uri="{BB962C8B-B14F-4D97-AF65-F5344CB8AC3E}">
        <p14:creationId xmlns:p14="http://schemas.microsoft.com/office/powerpoint/2010/main" val="248932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コンテンツ プレースホルダー 4">
            <a:extLst>
              <a:ext uri="{FF2B5EF4-FFF2-40B4-BE49-F238E27FC236}">
                <a16:creationId xmlns:a16="http://schemas.microsoft.com/office/drawing/2014/main" xmlns="" id="{D8553E45-D42C-4750-8BCD-DC7C37D22E8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99655" y="1948270"/>
            <a:ext cx="5293174" cy="3631130"/>
          </a:xfrm>
          <a:prstGeom prst="rect">
            <a:avLst/>
          </a:prstGeom>
        </p:spPr>
      </p:pic>
      <p:sp>
        <p:nvSpPr>
          <p:cNvPr id="2" name="タイトル 1">
            <a:extLst>
              <a:ext uri="{FF2B5EF4-FFF2-40B4-BE49-F238E27FC236}">
                <a16:creationId xmlns:a16="http://schemas.microsoft.com/office/drawing/2014/main" xmlns="" id="{9A9AAC5F-BECB-4545-AFA8-5A2F9369C11C}"/>
              </a:ext>
            </a:extLst>
          </p:cNvPr>
          <p:cNvSpPr>
            <a:spLocks noGrp="1"/>
          </p:cNvSpPr>
          <p:nvPr>
            <p:ph type="title"/>
          </p:nvPr>
        </p:nvSpPr>
        <p:spPr>
          <a:xfrm>
            <a:off x="519546" y="210428"/>
            <a:ext cx="10515600" cy="1325563"/>
          </a:xfrm>
        </p:spPr>
        <p:txBody>
          <a:bodyPr/>
          <a:lstStyle/>
          <a:p>
            <a:r>
              <a:rPr kumimoji="1" lang="ja-JP" altLang="en-US" dirty="0"/>
              <a:t>現状分析①</a:t>
            </a:r>
            <a:r>
              <a:rPr lang="ja-JP" altLang="en-US" dirty="0"/>
              <a:t> （シニア世代の特徴）</a:t>
            </a:r>
            <a:endParaRPr kumimoji="1" lang="ja-JP" altLang="en-US" dirty="0"/>
          </a:p>
        </p:txBody>
      </p:sp>
      <p:sp>
        <p:nvSpPr>
          <p:cNvPr id="3" name="コンテンツ プレースホルダー 2">
            <a:extLst>
              <a:ext uri="{FF2B5EF4-FFF2-40B4-BE49-F238E27FC236}">
                <a16:creationId xmlns:a16="http://schemas.microsoft.com/office/drawing/2014/main" xmlns="" id="{A9000BD7-88F9-4323-8060-2358CBE32DE2}"/>
              </a:ext>
            </a:extLst>
          </p:cNvPr>
          <p:cNvSpPr>
            <a:spLocks noGrp="1"/>
          </p:cNvSpPr>
          <p:nvPr>
            <p:ph idx="1"/>
          </p:nvPr>
        </p:nvSpPr>
        <p:spPr>
          <a:xfrm>
            <a:off x="5678491" y="1859032"/>
            <a:ext cx="7027998" cy="1039596"/>
          </a:xfrm>
        </p:spPr>
        <p:txBody>
          <a:bodyPr>
            <a:noAutofit/>
          </a:bodyPr>
          <a:lstStyle/>
          <a:p>
            <a:pPr marL="0" indent="0">
              <a:buNone/>
            </a:pPr>
            <a:r>
              <a:rPr kumimoji="1" lang="ja-JP" altLang="en-US" dirty="0"/>
              <a:t>自分の若さに自信を持っているシニア　　　　　　　　　　　　　　　　　　</a:t>
            </a:r>
            <a:endParaRPr kumimoji="1" lang="en-US" altLang="ja-JP" dirty="0"/>
          </a:p>
          <a:p>
            <a:pPr marL="0" indent="0">
              <a:buNone/>
            </a:pPr>
            <a:r>
              <a:rPr kumimoji="1" lang="ja-JP" altLang="en-US" b="1" dirty="0"/>
              <a:t>⇒</a:t>
            </a:r>
            <a:r>
              <a:rPr kumimoji="1" lang="ja-JP" altLang="en-US" b="1" dirty="0">
                <a:solidFill>
                  <a:srgbClr val="FF0000"/>
                </a:solidFill>
              </a:rPr>
              <a:t>アクティブシニア</a:t>
            </a:r>
            <a:endParaRPr kumimoji="1" lang="en-US" altLang="ja-JP" b="1" dirty="0">
              <a:solidFill>
                <a:srgbClr val="FF0000"/>
              </a:solidFill>
            </a:endParaRPr>
          </a:p>
          <a:p>
            <a:pPr marL="0" indent="0">
              <a:buNone/>
            </a:pPr>
            <a:endParaRPr lang="en-US" altLang="ja-JP" b="1" dirty="0">
              <a:solidFill>
                <a:srgbClr val="FF0000"/>
              </a:solidFill>
            </a:endParaRPr>
          </a:p>
          <a:p>
            <a:pPr marL="0" indent="0">
              <a:buNone/>
            </a:pPr>
            <a:r>
              <a:rPr kumimoji="1" lang="ja-JP" altLang="en-US" b="1" dirty="0"/>
              <a:t>本研究のターゲットは</a:t>
            </a:r>
            <a:endParaRPr kumimoji="1" lang="en-US" altLang="ja-JP" b="1" dirty="0"/>
          </a:p>
          <a:p>
            <a:pPr marL="0" indent="0">
              <a:buNone/>
            </a:pPr>
            <a:r>
              <a:rPr kumimoji="1" lang="ja-JP" altLang="en-US" b="1" dirty="0">
                <a:solidFill>
                  <a:srgbClr val="FF0000"/>
                </a:solidFill>
              </a:rPr>
              <a:t>　　　　　アクティブシニア</a:t>
            </a:r>
            <a:r>
              <a:rPr kumimoji="1" lang="ja-JP" altLang="en-US" b="1" dirty="0"/>
              <a:t>とする</a:t>
            </a:r>
            <a:endParaRPr kumimoji="1" lang="en-US" altLang="ja-JP" b="1" dirty="0"/>
          </a:p>
          <a:p>
            <a:pPr marL="0" indent="0">
              <a:buNone/>
            </a:pPr>
            <a:endParaRPr lang="en-US" altLang="ja-JP" b="1" dirty="0">
              <a:solidFill>
                <a:srgbClr val="FF0000"/>
              </a:solidFill>
            </a:endParaRPr>
          </a:p>
        </p:txBody>
      </p:sp>
      <p:sp>
        <p:nvSpPr>
          <p:cNvPr id="4" name="スライド番号プレースホルダー 3">
            <a:extLst>
              <a:ext uri="{FF2B5EF4-FFF2-40B4-BE49-F238E27FC236}">
                <a16:creationId xmlns:a16="http://schemas.microsoft.com/office/drawing/2014/main" xmlns="" id="{E1D7676C-4562-47B0-B5F8-1B6683DCAB0F}"/>
              </a:ext>
            </a:extLst>
          </p:cNvPr>
          <p:cNvSpPr>
            <a:spLocks noGrp="1"/>
          </p:cNvSpPr>
          <p:nvPr>
            <p:ph type="sldNum" sz="quarter" idx="12"/>
          </p:nvPr>
        </p:nvSpPr>
        <p:spPr/>
        <p:txBody>
          <a:bodyPr/>
          <a:lstStyle/>
          <a:p>
            <a:fld id="{25A749F5-9D3F-47A0-9E4E-4B171E76814C}" type="slidenum">
              <a:rPr kumimoji="1" lang="ja-JP" altLang="en-US" smtClean="0"/>
              <a:t>7</a:t>
            </a:fld>
            <a:endParaRPr kumimoji="1" lang="ja-JP" altLang="en-US"/>
          </a:p>
        </p:txBody>
      </p:sp>
      <p:sp>
        <p:nvSpPr>
          <p:cNvPr id="6" name="テキスト ボックス 5">
            <a:extLst>
              <a:ext uri="{FF2B5EF4-FFF2-40B4-BE49-F238E27FC236}">
                <a16:creationId xmlns:a16="http://schemas.microsoft.com/office/drawing/2014/main" xmlns="" id="{2DC78EED-92C2-409F-8F70-983A7708DF72}"/>
              </a:ext>
            </a:extLst>
          </p:cNvPr>
          <p:cNvSpPr txBox="1"/>
          <p:nvPr/>
        </p:nvSpPr>
        <p:spPr>
          <a:xfrm>
            <a:off x="219554" y="1674366"/>
            <a:ext cx="5245347" cy="369332"/>
          </a:xfrm>
          <a:prstGeom prst="rect">
            <a:avLst/>
          </a:prstGeom>
          <a:noFill/>
        </p:spPr>
        <p:txBody>
          <a:bodyPr wrap="none" rtlCol="0">
            <a:spAutoFit/>
          </a:bodyPr>
          <a:lstStyle/>
          <a:p>
            <a:r>
              <a:rPr kumimoji="1" lang="ja-JP" altLang="en-US" dirty="0"/>
              <a:t>図</a:t>
            </a:r>
            <a:r>
              <a:rPr kumimoji="1" lang="en-US" altLang="ja-JP" dirty="0"/>
              <a:t>.</a:t>
            </a:r>
            <a:r>
              <a:rPr kumimoji="1" lang="ja-JP" altLang="en-US" dirty="0"/>
              <a:t>シニア</a:t>
            </a:r>
            <a:r>
              <a:rPr kumimoji="1" lang="en-US" altLang="ja-JP" dirty="0"/>
              <a:t>4</a:t>
            </a:r>
            <a:r>
              <a:rPr kumimoji="1" lang="ja-JP" altLang="en-US" dirty="0"/>
              <a:t>類型の</a:t>
            </a:r>
            <a:r>
              <a:rPr kumimoji="1" lang="en-US" altLang="ja-JP" dirty="0"/>
              <a:t>2</a:t>
            </a:r>
            <a:r>
              <a:rPr kumimoji="1" lang="ja-JP" altLang="en-US" dirty="0"/>
              <a:t>軸</a:t>
            </a:r>
            <a:r>
              <a:rPr kumimoji="1" lang="en-US" altLang="ja-JP" dirty="0"/>
              <a:t>3</a:t>
            </a:r>
            <a:r>
              <a:rPr kumimoji="1" lang="ja-JP" altLang="en-US" dirty="0"/>
              <a:t>象限によるポジショニング</a:t>
            </a:r>
          </a:p>
        </p:txBody>
      </p:sp>
      <p:sp>
        <p:nvSpPr>
          <p:cNvPr id="7" name="正方形/長方形 6">
            <a:extLst>
              <a:ext uri="{FF2B5EF4-FFF2-40B4-BE49-F238E27FC236}">
                <a16:creationId xmlns:a16="http://schemas.microsoft.com/office/drawing/2014/main" xmlns="" id="{5A6E9F68-81E5-4D15-B3DA-BDAD8D50A581}"/>
              </a:ext>
            </a:extLst>
          </p:cNvPr>
          <p:cNvSpPr/>
          <p:nvPr/>
        </p:nvSpPr>
        <p:spPr>
          <a:xfrm>
            <a:off x="699655" y="5579400"/>
            <a:ext cx="4285147" cy="646331"/>
          </a:xfrm>
          <a:prstGeom prst="rect">
            <a:avLst/>
          </a:prstGeom>
        </p:spPr>
        <p:txBody>
          <a:bodyPr wrap="none">
            <a:spAutoFit/>
          </a:bodyPr>
          <a:lstStyle/>
          <a:p>
            <a:r>
              <a:rPr lang="ja-JP" altLang="en-US" dirty="0"/>
              <a:t>シニアマーケティング研究室</a:t>
            </a:r>
            <a:endParaRPr lang="en-US" altLang="ja-JP" dirty="0"/>
          </a:p>
          <a:p>
            <a:r>
              <a:rPr lang="ja-JP" altLang="en-US" dirty="0"/>
              <a:t>＜</a:t>
            </a:r>
            <a:r>
              <a:rPr lang="en-US" altLang="ja-JP" dirty="0"/>
              <a:t>https://www.nspc.jp/senior/who/</a:t>
            </a:r>
            <a:r>
              <a:rPr lang="ja-JP" altLang="en-US" dirty="0"/>
              <a:t>＞</a:t>
            </a:r>
          </a:p>
        </p:txBody>
      </p:sp>
      <p:sp>
        <p:nvSpPr>
          <p:cNvPr id="8" name="四角形: 角を丸くする 7">
            <a:extLst>
              <a:ext uri="{FF2B5EF4-FFF2-40B4-BE49-F238E27FC236}">
                <a16:creationId xmlns:a16="http://schemas.microsoft.com/office/drawing/2014/main" xmlns="" id="{4181C903-B80E-4DD7-B0A8-1B87BD0CF418}"/>
              </a:ext>
            </a:extLst>
          </p:cNvPr>
          <p:cNvSpPr/>
          <p:nvPr/>
        </p:nvSpPr>
        <p:spPr>
          <a:xfrm>
            <a:off x="3020290" y="2466109"/>
            <a:ext cx="1627910" cy="135081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45133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15749" y="220749"/>
            <a:ext cx="10515600" cy="1325563"/>
          </a:xfrm>
        </p:spPr>
        <p:txBody>
          <a:bodyPr/>
          <a:lstStyle/>
          <a:p>
            <a:r>
              <a:rPr kumimoji="1" lang="ja-JP" altLang="en-US" dirty="0">
                <a:uFillTx/>
              </a:rPr>
              <a:t>現状分析②　</a:t>
            </a:r>
            <a:r>
              <a:rPr lang="en-US" altLang="ja-JP" dirty="0"/>
              <a:t>(</a:t>
            </a:r>
            <a:r>
              <a:rPr lang="ja-JP" altLang="en-US" dirty="0">
                <a:uFillTx/>
              </a:rPr>
              <a:t>シニア世代の</a:t>
            </a:r>
            <a:r>
              <a:rPr lang="ja-JP" altLang="en-US" dirty="0"/>
              <a:t>情報源</a:t>
            </a:r>
            <a:r>
              <a:rPr lang="en-US" altLang="ja-JP" dirty="0"/>
              <a:t>)</a:t>
            </a:r>
            <a:endParaRPr kumimoji="1" lang="ja-JP" altLang="en-US" dirty="0">
              <a:uFillTx/>
            </a:endParaRPr>
          </a:p>
        </p:txBody>
      </p:sp>
      <p:pic>
        <p:nvPicPr>
          <p:cNvPr id="6" name="コンテンツ プレースホルダー 5"/>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a:stretch/>
        </p:blipFill>
        <p:spPr>
          <a:xfrm>
            <a:off x="0" y="1403201"/>
            <a:ext cx="6660717" cy="3473086"/>
          </a:xfrm>
          <a:prstGeom prst="rect">
            <a:avLst/>
          </a:prstGeom>
        </p:spPr>
      </p:pic>
      <p:sp>
        <p:nvSpPr>
          <p:cNvPr id="5" name="スライド番号プレースホルダー 4"/>
          <p:cNvSpPr>
            <a:spLocks noGrp="1"/>
          </p:cNvSpPr>
          <p:nvPr>
            <p:ph type="sldNum" sz="quarter" idx="12"/>
          </p:nvPr>
        </p:nvSpPr>
        <p:spPr/>
        <p:txBody>
          <a:bodyPr/>
          <a:lstStyle/>
          <a:p>
            <a:fld id="{89618A0E-BE2A-4F17-A2B3-6D078A2E2AA1}" type="slidenum">
              <a:rPr kumimoji="1" lang="ja-JP" altLang="en-US" smtClean="0">
                <a:uFillTx/>
              </a:rPr>
              <a:t>8</a:t>
            </a:fld>
            <a:endParaRPr kumimoji="1" lang="ja-JP" altLang="en-US" dirty="0">
              <a:uFillTx/>
            </a:endParaRPr>
          </a:p>
        </p:txBody>
      </p:sp>
      <p:sp>
        <p:nvSpPr>
          <p:cNvPr id="7" name="テキスト ボックス 6"/>
          <p:cNvSpPr txBox="1">
            <a:spLocks/>
          </p:cNvSpPr>
          <p:nvPr/>
        </p:nvSpPr>
        <p:spPr>
          <a:xfrm>
            <a:off x="6566676" y="1677805"/>
            <a:ext cx="5724644" cy="2923877"/>
          </a:xfrm>
          <a:prstGeom prst="rect">
            <a:avLst/>
          </a:prstGeom>
          <a:noFill/>
        </p:spPr>
        <p:txBody>
          <a:bodyPr wrap="none" rtlCol="0">
            <a:spAutoFit/>
          </a:bodyPr>
          <a:lstStyle/>
          <a:p>
            <a:r>
              <a:rPr kumimoji="1" lang="ja-JP" altLang="en-US" sz="2400" dirty="0">
                <a:uFillTx/>
              </a:rPr>
              <a:t>シニアが情報源としているものの</a:t>
            </a:r>
            <a:endParaRPr kumimoji="1" lang="en-US" altLang="ja-JP" sz="2400" dirty="0">
              <a:uFillTx/>
            </a:endParaRPr>
          </a:p>
          <a:p>
            <a:r>
              <a:rPr kumimoji="1" lang="ja-JP" altLang="en-US" sz="2400" dirty="0">
                <a:uFillTx/>
              </a:rPr>
              <a:t>中でも</a:t>
            </a:r>
            <a:r>
              <a:rPr lang="ja-JP" altLang="en-US" sz="2400" dirty="0">
                <a:uFillTx/>
              </a:rPr>
              <a:t>テレビ番組が</a:t>
            </a:r>
            <a:r>
              <a:rPr lang="en-US" altLang="ja-JP" sz="3200" dirty="0">
                <a:uFillTx/>
              </a:rPr>
              <a:t>58.9%</a:t>
            </a:r>
            <a:r>
              <a:rPr lang="ja-JP" altLang="en-US" sz="2400" dirty="0">
                <a:uFillTx/>
              </a:rPr>
              <a:t>で他の</a:t>
            </a:r>
            <a:endParaRPr lang="en-US" altLang="ja-JP" sz="2400" dirty="0">
              <a:uFillTx/>
            </a:endParaRPr>
          </a:p>
          <a:p>
            <a:r>
              <a:rPr lang="ja-JP" altLang="en-US" sz="2400" dirty="0">
                <a:uFillTx/>
              </a:rPr>
              <a:t>媒体と比べて</a:t>
            </a:r>
            <a:r>
              <a:rPr kumimoji="1" lang="ja-JP" altLang="en-US" sz="2400" dirty="0">
                <a:uFillTx/>
              </a:rPr>
              <a:t>高い。</a:t>
            </a:r>
            <a:endParaRPr kumimoji="1" lang="en-US" altLang="ja-JP" sz="2400" dirty="0">
              <a:uFillTx/>
            </a:endParaRPr>
          </a:p>
          <a:p>
            <a:endParaRPr lang="en-US" altLang="ja-JP" sz="2400" dirty="0">
              <a:uFillTx/>
            </a:endParaRPr>
          </a:p>
          <a:p>
            <a:endParaRPr lang="en-US" altLang="ja-JP" sz="2400" dirty="0">
              <a:uFillTx/>
            </a:endParaRPr>
          </a:p>
          <a:p>
            <a:r>
              <a:rPr lang="ja-JP" altLang="en-US" sz="2400" dirty="0">
                <a:uFillTx/>
              </a:rPr>
              <a:t>テレビ番組における企業の情報提供手段</a:t>
            </a:r>
            <a:endParaRPr lang="en-US" altLang="ja-JP" sz="2400" dirty="0">
              <a:uFillTx/>
            </a:endParaRPr>
          </a:p>
          <a:p>
            <a:r>
              <a:rPr lang="ja-JP" altLang="en-US" sz="2400" dirty="0">
                <a:uFillTx/>
              </a:rPr>
              <a:t>の一つは</a:t>
            </a:r>
            <a:r>
              <a:rPr kumimoji="1" lang="ja-JP" altLang="en-US" sz="3200" dirty="0">
                <a:solidFill>
                  <a:srgbClr val="FF0000"/>
                </a:solidFill>
                <a:uFillTx/>
              </a:rPr>
              <a:t>ＣＭ</a:t>
            </a:r>
            <a:r>
              <a:rPr kumimoji="1" lang="ja-JP" altLang="en-US" sz="2400" dirty="0">
                <a:solidFill>
                  <a:srgbClr val="FF0000"/>
                </a:solidFill>
                <a:uFillTx/>
              </a:rPr>
              <a:t>。</a:t>
            </a:r>
            <a:endParaRPr kumimoji="1" lang="en-US" altLang="ja-JP" sz="2400" dirty="0">
              <a:solidFill>
                <a:srgbClr val="FF0000"/>
              </a:solidFill>
              <a:uFillTx/>
            </a:endParaRPr>
          </a:p>
        </p:txBody>
      </p:sp>
      <p:sp>
        <p:nvSpPr>
          <p:cNvPr id="3" name="下矢印 2"/>
          <p:cNvSpPr>
            <a:spLocks/>
          </p:cNvSpPr>
          <p:nvPr/>
        </p:nvSpPr>
        <p:spPr>
          <a:xfrm>
            <a:off x="8944366" y="3204796"/>
            <a:ext cx="484632" cy="44840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4" name="正方形/長方形 3"/>
          <p:cNvSpPr>
            <a:spLocks/>
          </p:cNvSpPr>
          <p:nvPr/>
        </p:nvSpPr>
        <p:spPr>
          <a:xfrm>
            <a:off x="540328" y="5088746"/>
            <a:ext cx="10952285" cy="646331"/>
          </a:xfrm>
          <a:prstGeom prst="rect">
            <a:avLst/>
          </a:prstGeom>
        </p:spPr>
        <p:txBody>
          <a:bodyPr wrap="square">
            <a:spAutoFit/>
          </a:bodyPr>
          <a:lstStyle/>
          <a:p>
            <a:r>
              <a:rPr lang="ja-JP" altLang="en-US" dirty="0">
                <a:uFillTx/>
              </a:rPr>
              <a:t>大和ネクスト銀行　トップ</a:t>
            </a:r>
            <a:r>
              <a:rPr lang="en-US" altLang="ja-JP" dirty="0">
                <a:uFillTx/>
              </a:rPr>
              <a:t>&gt;</a:t>
            </a:r>
            <a:r>
              <a:rPr lang="ja-JP" altLang="en-US" dirty="0">
                <a:uFillTx/>
              </a:rPr>
              <a:t>おすすめコラム</a:t>
            </a:r>
            <a:r>
              <a:rPr lang="en-US" altLang="ja-JP" dirty="0">
                <a:uFillTx/>
              </a:rPr>
              <a:t>&gt;</a:t>
            </a:r>
            <a:r>
              <a:rPr lang="ja-JP" altLang="en-US" dirty="0">
                <a:uFillTx/>
              </a:rPr>
              <a:t>調査・アンケート</a:t>
            </a:r>
            <a:r>
              <a:rPr lang="en-US" altLang="ja-JP" dirty="0">
                <a:uFillTx/>
              </a:rPr>
              <a:t>&gt; 2015</a:t>
            </a:r>
            <a:r>
              <a:rPr lang="ja-JP" altLang="en-US" dirty="0">
                <a:uFillTx/>
              </a:rPr>
              <a:t>年ランキングで見るシニアライフに関する調査</a:t>
            </a:r>
          </a:p>
          <a:p>
            <a:r>
              <a:rPr lang="ja-JP" altLang="en-US" dirty="0">
                <a:uFillTx/>
              </a:rPr>
              <a:t>＜</a:t>
            </a:r>
            <a:r>
              <a:rPr lang="en-US" altLang="ja-JP" dirty="0">
                <a:uFillTx/>
              </a:rPr>
              <a:t>http://www.bank-daiwa.co.jp/column/articles/2015/life_report_2015_02.html</a:t>
            </a:r>
            <a:r>
              <a:rPr lang="ja-JP" altLang="en-US" dirty="0">
                <a:uFillTx/>
              </a:rPr>
              <a:t>＞</a:t>
            </a:r>
          </a:p>
        </p:txBody>
      </p:sp>
      <p:sp>
        <p:nvSpPr>
          <p:cNvPr id="8" name="四角形: 角を丸くする 7">
            <a:extLst>
              <a:ext uri="{FF2B5EF4-FFF2-40B4-BE49-F238E27FC236}">
                <a16:creationId xmlns:a16="http://schemas.microsoft.com/office/drawing/2014/main" xmlns="" id="{E54C9DB6-C5D7-4070-9075-9DFBC162D1EE}"/>
              </a:ext>
            </a:extLst>
          </p:cNvPr>
          <p:cNvSpPr/>
          <p:nvPr/>
        </p:nvSpPr>
        <p:spPr>
          <a:xfrm>
            <a:off x="540328" y="2262022"/>
            <a:ext cx="658090" cy="194976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8F79CF0E-7895-4B8A-A86B-9A858110AEC4}"/>
              </a:ext>
            </a:extLst>
          </p:cNvPr>
          <p:cNvSpPr>
            <a:spLocks noGrp="1"/>
          </p:cNvSpPr>
          <p:nvPr>
            <p:ph type="title"/>
          </p:nvPr>
        </p:nvSpPr>
        <p:spPr>
          <a:xfrm>
            <a:off x="187037" y="65702"/>
            <a:ext cx="13064836" cy="1105136"/>
          </a:xfrm>
        </p:spPr>
        <p:txBody>
          <a:bodyPr>
            <a:normAutofit/>
          </a:bodyPr>
          <a:lstStyle/>
          <a:p>
            <a:r>
              <a:rPr kumimoji="1" lang="ja-JP" altLang="en-US" sz="4000" dirty="0"/>
              <a:t>現状分析②（シニア世代の情報源）</a:t>
            </a:r>
          </a:p>
        </p:txBody>
      </p:sp>
      <p:pic>
        <p:nvPicPr>
          <p:cNvPr id="8" name="図 7">
            <a:extLst>
              <a:ext uri="{FF2B5EF4-FFF2-40B4-BE49-F238E27FC236}">
                <a16:creationId xmlns:a16="http://schemas.microsoft.com/office/drawing/2014/main" xmlns="" id="{D4E0AB77-3390-4451-A26F-AAEBED0A6EF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6150" y="1740136"/>
            <a:ext cx="3867878" cy="2190294"/>
          </a:xfrm>
          <a:prstGeom prst="rect">
            <a:avLst/>
          </a:prstGeom>
        </p:spPr>
      </p:pic>
      <p:pic>
        <p:nvPicPr>
          <p:cNvPr id="10" name="図 9">
            <a:extLst>
              <a:ext uri="{FF2B5EF4-FFF2-40B4-BE49-F238E27FC236}">
                <a16:creationId xmlns:a16="http://schemas.microsoft.com/office/drawing/2014/main" xmlns="" id="{BB72A2F0-D835-4FAD-BE8D-15ED97AE261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39616" y="4451102"/>
            <a:ext cx="3881546" cy="2119446"/>
          </a:xfrm>
          <a:prstGeom prst="rect">
            <a:avLst/>
          </a:prstGeom>
        </p:spPr>
      </p:pic>
      <p:pic>
        <p:nvPicPr>
          <p:cNvPr id="12" name="図 11">
            <a:extLst>
              <a:ext uri="{FF2B5EF4-FFF2-40B4-BE49-F238E27FC236}">
                <a16:creationId xmlns:a16="http://schemas.microsoft.com/office/drawing/2014/main" xmlns="" id="{4BC45FCB-99C5-4B30-BE16-131B61E5263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52499" y="1740136"/>
            <a:ext cx="3878442" cy="2190294"/>
          </a:xfrm>
          <a:prstGeom prst="rect">
            <a:avLst/>
          </a:prstGeom>
        </p:spPr>
      </p:pic>
      <p:pic>
        <p:nvPicPr>
          <p:cNvPr id="14" name="図 13">
            <a:extLst>
              <a:ext uri="{FF2B5EF4-FFF2-40B4-BE49-F238E27FC236}">
                <a16:creationId xmlns:a16="http://schemas.microsoft.com/office/drawing/2014/main" xmlns="" id="{15749709-9A93-4371-8007-766D97008CE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75741" y="4458648"/>
            <a:ext cx="3855200" cy="2119446"/>
          </a:xfrm>
          <a:prstGeom prst="rect">
            <a:avLst/>
          </a:prstGeom>
        </p:spPr>
      </p:pic>
      <p:sp>
        <p:nvSpPr>
          <p:cNvPr id="15" name="テキスト ボックス 14">
            <a:extLst>
              <a:ext uri="{FF2B5EF4-FFF2-40B4-BE49-F238E27FC236}">
                <a16:creationId xmlns:a16="http://schemas.microsoft.com/office/drawing/2014/main" xmlns="" id="{4DD03853-A589-424F-BDBC-890DD2A856B7}"/>
              </a:ext>
            </a:extLst>
          </p:cNvPr>
          <p:cNvSpPr txBox="1"/>
          <p:nvPr/>
        </p:nvSpPr>
        <p:spPr>
          <a:xfrm>
            <a:off x="1073725" y="1322178"/>
            <a:ext cx="3526971" cy="369332"/>
          </a:xfrm>
          <a:prstGeom prst="rect">
            <a:avLst/>
          </a:prstGeom>
          <a:noFill/>
        </p:spPr>
        <p:txBody>
          <a:bodyPr wrap="square" rtlCol="0">
            <a:spAutoFit/>
          </a:bodyPr>
          <a:lstStyle/>
          <a:p>
            <a:r>
              <a:rPr kumimoji="1" lang="ja-JP" altLang="en-US" dirty="0"/>
              <a:t>ドコモ</a:t>
            </a:r>
            <a:r>
              <a:rPr kumimoji="1" lang="en-US" altLang="ja-JP" dirty="0"/>
              <a:t>:</a:t>
            </a:r>
            <a:r>
              <a:rPr lang="ja-JP" altLang="en-US" dirty="0"/>
              <a:t>らくらくスマートフォン</a:t>
            </a:r>
            <a:endParaRPr kumimoji="1" lang="ja-JP" altLang="en-US" dirty="0"/>
          </a:p>
        </p:txBody>
      </p:sp>
      <p:sp>
        <p:nvSpPr>
          <p:cNvPr id="16" name="テキスト ボックス 15">
            <a:extLst>
              <a:ext uri="{FF2B5EF4-FFF2-40B4-BE49-F238E27FC236}">
                <a16:creationId xmlns:a16="http://schemas.microsoft.com/office/drawing/2014/main" xmlns="" id="{F8E76F23-3DA1-4934-8659-8B29A3EB14D5}"/>
              </a:ext>
            </a:extLst>
          </p:cNvPr>
          <p:cNvSpPr txBox="1"/>
          <p:nvPr/>
        </p:nvSpPr>
        <p:spPr>
          <a:xfrm>
            <a:off x="912361" y="4081770"/>
            <a:ext cx="3849701" cy="369332"/>
          </a:xfrm>
          <a:prstGeom prst="rect">
            <a:avLst/>
          </a:prstGeom>
          <a:noFill/>
        </p:spPr>
        <p:txBody>
          <a:bodyPr wrap="square" rtlCol="0">
            <a:spAutoFit/>
          </a:bodyPr>
          <a:lstStyle/>
          <a:p>
            <a:r>
              <a:rPr kumimoji="1" lang="ja-JP" altLang="en-US" dirty="0"/>
              <a:t>ダイソン</a:t>
            </a:r>
            <a:r>
              <a:rPr kumimoji="1" lang="en-US" altLang="ja-JP" dirty="0"/>
              <a:t>:</a:t>
            </a:r>
            <a:r>
              <a:rPr kumimoji="1" lang="ja-JP" altLang="en-US" dirty="0"/>
              <a:t>コードレス掃除機</a:t>
            </a:r>
          </a:p>
        </p:txBody>
      </p:sp>
      <p:sp>
        <p:nvSpPr>
          <p:cNvPr id="17" name="テキスト ボックス 16">
            <a:extLst>
              <a:ext uri="{FF2B5EF4-FFF2-40B4-BE49-F238E27FC236}">
                <a16:creationId xmlns:a16="http://schemas.microsoft.com/office/drawing/2014/main" xmlns="" id="{C6B764EC-990A-441B-AD04-7BBB9D113341}"/>
              </a:ext>
            </a:extLst>
          </p:cNvPr>
          <p:cNvSpPr txBox="1"/>
          <p:nvPr/>
        </p:nvSpPr>
        <p:spPr>
          <a:xfrm>
            <a:off x="6490071" y="1311625"/>
            <a:ext cx="3849701" cy="369332"/>
          </a:xfrm>
          <a:prstGeom prst="rect">
            <a:avLst/>
          </a:prstGeom>
          <a:noFill/>
        </p:spPr>
        <p:txBody>
          <a:bodyPr wrap="square" rtlCol="0">
            <a:spAutoFit/>
          </a:bodyPr>
          <a:lstStyle/>
          <a:p>
            <a:r>
              <a:rPr lang="ja-JP" altLang="en-US" dirty="0"/>
              <a:t>シニアホーム</a:t>
            </a:r>
            <a:endParaRPr kumimoji="1" lang="ja-JP" altLang="en-US" dirty="0"/>
          </a:p>
        </p:txBody>
      </p:sp>
      <p:sp>
        <p:nvSpPr>
          <p:cNvPr id="19" name="テキスト ボックス 18">
            <a:extLst>
              <a:ext uri="{FF2B5EF4-FFF2-40B4-BE49-F238E27FC236}">
                <a16:creationId xmlns:a16="http://schemas.microsoft.com/office/drawing/2014/main" xmlns="" id="{4182984C-842E-4717-A7C8-2C911DFAFD4F}"/>
              </a:ext>
            </a:extLst>
          </p:cNvPr>
          <p:cNvSpPr txBox="1"/>
          <p:nvPr/>
        </p:nvSpPr>
        <p:spPr>
          <a:xfrm>
            <a:off x="6490071" y="4081770"/>
            <a:ext cx="3742124" cy="369332"/>
          </a:xfrm>
          <a:prstGeom prst="rect">
            <a:avLst/>
          </a:prstGeom>
          <a:noFill/>
        </p:spPr>
        <p:txBody>
          <a:bodyPr wrap="square" rtlCol="0">
            <a:spAutoFit/>
          </a:bodyPr>
          <a:lstStyle/>
          <a:p>
            <a:r>
              <a:rPr lang="ja-JP" altLang="en-US" dirty="0"/>
              <a:t>生葉</a:t>
            </a:r>
            <a:r>
              <a:rPr lang="en-US" altLang="ja-JP" dirty="0"/>
              <a:t>:</a:t>
            </a:r>
            <a:r>
              <a:rPr lang="ja-JP" altLang="en-US" dirty="0"/>
              <a:t>ひきしめ生葉</a:t>
            </a:r>
            <a:r>
              <a:rPr lang="en-US" altLang="ja-JP" dirty="0"/>
              <a:t>ha</a:t>
            </a:r>
            <a:endParaRPr lang="ja-JP" altLang="en-US" dirty="0"/>
          </a:p>
        </p:txBody>
      </p:sp>
      <p:sp>
        <p:nvSpPr>
          <p:cNvPr id="3" name="スライド番号プレースホルダー 2">
            <a:extLst>
              <a:ext uri="{FF2B5EF4-FFF2-40B4-BE49-F238E27FC236}">
                <a16:creationId xmlns:a16="http://schemas.microsoft.com/office/drawing/2014/main" xmlns="" id="{5954FAF7-AD79-477D-A302-5079A683CDC1}"/>
              </a:ext>
            </a:extLst>
          </p:cNvPr>
          <p:cNvSpPr>
            <a:spLocks noGrp="1"/>
          </p:cNvSpPr>
          <p:nvPr>
            <p:ph type="sldNum" sz="quarter" idx="12"/>
          </p:nvPr>
        </p:nvSpPr>
        <p:spPr/>
        <p:txBody>
          <a:bodyPr/>
          <a:lstStyle/>
          <a:p>
            <a:fld id="{25A749F5-9D3F-47A0-9E4E-4B171E76814C}" type="slidenum">
              <a:rPr kumimoji="1" lang="ja-JP" altLang="en-US" smtClean="0"/>
              <a:t>9</a:t>
            </a:fld>
            <a:endParaRPr kumimoji="1" lang="ja-JP" altLang="en-US"/>
          </a:p>
        </p:txBody>
      </p:sp>
      <p:sp>
        <p:nvSpPr>
          <p:cNvPr id="4" name="正方形/長方形 3">
            <a:extLst>
              <a:ext uri="{FF2B5EF4-FFF2-40B4-BE49-F238E27FC236}">
                <a16:creationId xmlns:a16="http://schemas.microsoft.com/office/drawing/2014/main" xmlns="" id="{A45B6C8B-D705-4919-9D73-917E1B21DFCD}"/>
              </a:ext>
            </a:extLst>
          </p:cNvPr>
          <p:cNvSpPr/>
          <p:nvPr/>
        </p:nvSpPr>
        <p:spPr>
          <a:xfrm>
            <a:off x="67567" y="784843"/>
            <a:ext cx="4155305" cy="646331"/>
          </a:xfrm>
          <a:prstGeom prst="rect">
            <a:avLst/>
          </a:prstGeom>
        </p:spPr>
        <p:txBody>
          <a:bodyPr wrap="none">
            <a:spAutoFit/>
          </a:bodyPr>
          <a:lstStyle/>
          <a:p>
            <a:r>
              <a:rPr lang="ja-JP" altLang="en-US" sz="3600" dirty="0"/>
              <a:t>＜</a:t>
            </a:r>
            <a:r>
              <a:rPr lang="en-US" altLang="ja-JP" sz="3600" dirty="0"/>
              <a:t>CM</a:t>
            </a:r>
            <a:r>
              <a:rPr lang="ja-JP" altLang="en-US" sz="3600" dirty="0"/>
              <a:t>事例まとめ＞</a:t>
            </a:r>
          </a:p>
        </p:txBody>
      </p:sp>
    </p:spTree>
    <p:extLst>
      <p:ext uri="{BB962C8B-B14F-4D97-AF65-F5344CB8AC3E}">
        <p14:creationId xmlns:p14="http://schemas.microsoft.com/office/powerpoint/2010/main" val="313342195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269</TotalTime>
  <Words>1860</Words>
  <Application>Microsoft Office PowerPoint</Application>
  <PresentationFormat>ワイド画面</PresentationFormat>
  <Paragraphs>353</Paragraphs>
  <Slides>31</Slides>
  <Notes>2</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31</vt:i4>
      </vt:variant>
    </vt:vector>
  </HeadingPairs>
  <TitlesOfParts>
    <vt:vector size="38" baseType="lpstr">
      <vt:lpstr>新細明體</vt:lpstr>
      <vt:lpstr>游ゴシック</vt:lpstr>
      <vt:lpstr>游ゴシック Light</vt:lpstr>
      <vt:lpstr>Arial</vt:lpstr>
      <vt:lpstr>Helvetica</vt:lpstr>
      <vt:lpstr>Wingdings</vt:lpstr>
      <vt:lpstr>Office テーマ</vt:lpstr>
      <vt:lpstr>シニア世代に効果的な広告</vt:lpstr>
      <vt:lpstr>目次</vt:lpstr>
      <vt:lpstr>はじめに </vt:lpstr>
      <vt:lpstr>はじめに　</vt:lpstr>
      <vt:lpstr>現状分析① （シニア世代の特徴）</vt:lpstr>
      <vt:lpstr>現状分析① （シニア世代の特徴）</vt:lpstr>
      <vt:lpstr>現状分析① （シニア世代の特徴）</vt:lpstr>
      <vt:lpstr>現状分析②　(シニア世代の情報源)</vt:lpstr>
      <vt:lpstr>現状分析②（シニア世代の情報源）</vt:lpstr>
      <vt:lpstr>現状分析②（シニア世代の情報源）</vt:lpstr>
      <vt:lpstr>PowerPoint プレゼンテーション</vt:lpstr>
      <vt:lpstr>先行研究のレビュー①</vt:lpstr>
      <vt:lpstr>先行研究のレビュー①〈考察〉</vt:lpstr>
      <vt:lpstr>先行研究のレビュー②</vt:lpstr>
      <vt:lpstr>先行研究のレビュー②〈考察〉</vt:lpstr>
      <vt:lpstr>先行研究のレビュー③</vt:lpstr>
      <vt:lpstr>PowerPoint プレゼンテーション</vt:lpstr>
      <vt:lpstr>新興市場と成熟市場の定義</vt:lpstr>
      <vt:lpstr>問題意識</vt:lpstr>
      <vt:lpstr>仮説導出</vt:lpstr>
      <vt:lpstr>仮説導出</vt:lpstr>
      <vt:lpstr>仮説導出</vt:lpstr>
      <vt:lpstr>化粧品市場</vt:lpstr>
      <vt:lpstr>化粧品市場</vt:lpstr>
      <vt:lpstr>旅行市場</vt:lpstr>
      <vt:lpstr>スマートフォン市場</vt:lpstr>
      <vt:lpstr>スマートフォン市場</vt:lpstr>
      <vt:lpstr>今後の流れ</vt:lpstr>
      <vt:lpstr>参考文献・URL</vt:lpstr>
      <vt:lpstr>参考文献・URL</vt:lpstr>
      <vt:lpstr>参考文献・URL</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シニア世代に効果的な広告</dc:title>
  <dc:creator>成華 菅原</dc:creator>
  <cp:lastModifiedBy>MIYAKO</cp:lastModifiedBy>
  <cp:revision>88</cp:revision>
  <dcterms:created xsi:type="dcterms:W3CDTF">2018-09-03T12:08:15Z</dcterms:created>
  <dcterms:modified xsi:type="dcterms:W3CDTF">2018-09-05T13:17:25Z</dcterms:modified>
</cp:coreProperties>
</file>